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handoutMasterIdLst>
    <p:handoutMasterId r:id="rId31"/>
  </p:handoutMasterIdLst>
  <p:sldIdLst>
    <p:sldId id="260" r:id="rId2"/>
    <p:sldId id="275" r:id="rId3"/>
    <p:sldId id="288" r:id="rId4"/>
    <p:sldId id="290" r:id="rId5"/>
    <p:sldId id="302" r:id="rId6"/>
    <p:sldId id="289" r:id="rId7"/>
    <p:sldId id="339" r:id="rId8"/>
    <p:sldId id="338" r:id="rId9"/>
    <p:sldId id="341" r:id="rId10"/>
    <p:sldId id="292" r:id="rId11"/>
    <p:sldId id="330" r:id="rId12"/>
    <p:sldId id="335" r:id="rId13"/>
    <p:sldId id="321" r:id="rId14"/>
    <p:sldId id="343" r:id="rId15"/>
    <p:sldId id="322" r:id="rId16"/>
    <p:sldId id="336" r:id="rId17"/>
    <p:sldId id="337" r:id="rId18"/>
    <p:sldId id="293" r:id="rId19"/>
    <p:sldId id="317" r:id="rId20"/>
    <p:sldId id="318" r:id="rId21"/>
    <p:sldId id="319" r:id="rId22"/>
    <p:sldId id="320" r:id="rId23"/>
    <p:sldId id="323" r:id="rId24"/>
    <p:sldId id="324" r:id="rId25"/>
    <p:sldId id="325" r:id="rId26"/>
    <p:sldId id="315" r:id="rId27"/>
    <p:sldId id="344" r:id="rId28"/>
    <p:sldId id="266" r:id="rId29"/>
  </p:sldIdLst>
  <p:sldSz cx="9144000" cy="5143500" type="screen16x9"/>
  <p:notesSz cx="6858000" cy="9144000"/>
  <p:embeddedFontLst>
    <p:embeddedFont>
      <p:font typeface="Avenir Medium" panose="02000503020000020003" pitchFamily="2" charset="0"/>
      <p:regular r:id="rId32"/>
      <p:italic r:id="rId33"/>
    </p:embeddedFont>
    <p:embeddedFont>
      <p:font typeface="Averia Libre" panose="02000603000000000004" pitchFamily="2"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Work Sans Regular"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766"/>
    <a:srgbClr val="B2E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110FE0-ABC4-4AD9-8490-B089AEF82F93}">
  <a:tblStyle styleId="{FA110FE0-ABC4-4AD9-8490-B089AEF82F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85"/>
    <p:restoredTop sz="97348"/>
  </p:normalViewPr>
  <p:slideViewPr>
    <p:cSldViewPr snapToGrid="0" snapToObjects="1">
      <p:cViewPr>
        <p:scale>
          <a:sx n="231" d="100"/>
          <a:sy n="231" d="100"/>
        </p:scale>
        <p:origin x="576" y="72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6" d="100"/>
          <a:sy n="136" d="100"/>
        </p:scale>
        <p:origin x="2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298289-7082-FE40-8D66-B93553795B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247712-979B-364F-A7BE-9D1D796849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78D355-45A0-1341-9ABE-E8A1C400C96C}" type="datetimeFigureOut">
              <a:rPr lang="en-US" smtClean="0"/>
              <a:t>8/17/20</a:t>
            </a:fld>
            <a:endParaRPr lang="en-US"/>
          </a:p>
        </p:txBody>
      </p:sp>
      <p:sp>
        <p:nvSpPr>
          <p:cNvPr id="4" name="Footer Placeholder 3">
            <a:extLst>
              <a:ext uri="{FF2B5EF4-FFF2-40B4-BE49-F238E27FC236}">
                <a16:creationId xmlns:a16="http://schemas.microsoft.com/office/drawing/2014/main" id="{1B920F50-E048-A543-A995-DBA4D4ADD9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4DD304-FA02-4C4A-8CF4-85A406BAB6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3E9221-C3DF-214D-9222-A2BA4DA8EBD8}" type="slidenum">
              <a:rPr lang="en-US" smtClean="0"/>
              <a:t>‹#›</a:t>
            </a:fld>
            <a:endParaRPr lang="en-US"/>
          </a:p>
        </p:txBody>
      </p:sp>
    </p:spTree>
    <p:extLst>
      <p:ext uri="{BB962C8B-B14F-4D97-AF65-F5344CB8AC3E}">
        <p14:creationId xmlns:p14="http://schemas.microsoft.com/office/powerpoint/2010/main" val="2793666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999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47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163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795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4383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829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052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015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335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10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15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439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44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95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regression models of this data, stratification improved results across the board.</a:t>
            </a:r>
          </a:p>
          <a:p>
            <a:pPr marL="0" lvl="0" indent="0" algn="l" rtl="0">
              <a:spcBef>
                <a:spcPts val="0"/>
              </a:spcBef>
              <a:spcAft>
                <a:spcPts val="0"/>
              </a:spcAft>
              <a:buNone/>
            </a:pPr>
            <a:r>
              <a:rPr lang="en-US" dirty="0"/>
              <a:t>For the regression models of this data, the learning rate was initially too high. This caused the deep neural network to perform worse than the simple neural network, which was counter-intuitive. Lower the learning rate for the deep model improved its performance dramatically.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neural network classification of this data, the Deep and Simple models performed with similar accuracy. This could indicate that the additional hidden layers of the Deep models are not helpful and only the Simple model should be used to save computing power, or you could continue to adjust the learning rate with the kernel regularization.</a:t>
            </a:r>
            <a:endParaRPr dirty="0"/>
          </a:p>
        </p:txBody>
      </p:sp>
    </p:spTree>
    <p:extLst>
      <p:ext uri="{BB962C8B-B14F-4D97-AF65-F5344CB8AC3E}">
        <p14:creationId xmlns:p14="http://schemas.microsoft.com/office/powerpoint/2010/main" val="635938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15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251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119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45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1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67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90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382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071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936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937200" y="1354750"/>
            <a:ext cx="7269600" cy="1159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dirty="0"/>
          </a:p>
        </p:txBody>
      </p:sp>
      <p:sp>
        <p:nvSpPr>
          <p:cNvPr id="24" name="Google Shape;24;p3"/>
          <p:cNvSpPr txBox="1">
            <a:spLocks noGrp="1"/>
          </p:cNvSpPr>
          <p:nvPr>
            <p:ph type="subTitle" idx="1"/>
          </p:nvPr>
        </p:nvSpPr>
        <p:spPr>
          <a:xfrm>
            <a:off x="937200" y="2611454"/>
            <a:ext cx="72696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400"/>
              <a:buNone/>
              <a:defRPr>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grpSp>
        <p:nvGrpSpPr>
          <p:cNvPr id="25" name="Google Shape;25;p3"/>
          <p:cNvGrpSpPr/>
          <p:nvPr/>
        </p:nvGrpSpPr>
        <p:grpSpPr>
          <a:xfrm>
            <a:off x="0" y="2227613"/>
            <a:ext cx="9144007" cy="2921226"/>
            <a:chOff x="0" y="2227613"/>
            <a:chExt cx="9144007" cy="2921226"/>
          </a:xfrm>
        </p:grpSpPr>
        <p:sp>
          <p:nvSpPr>
            <p:cNvPr id="26" name="Google Shape;26;p3"/>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userDrawn="1">
  <p:cSld name="TITLE_1_1">
    <p:bg>
      <p:bgPr>
        <a:gradFill>
          <a:gsLst>
            <a:gs pos="0">
              <a:schemeClr val="accent4"/>
            </a:gs>
            <a:gs pos="100000">
              <a:schemeClr val="accent5"/>
            </a:gs>
          </a:gsLst>
          <a:lin ang="5400700" scaled="0"/>
        </a:gradFill>
        <a:effectLst/>
      </p:bgPr>
    </p:bg>
    <p:spTree>
      <p:nvGrpSpPr>
        <p:cNvPr id="1" name="Shape 35"/>
        <p:cNvGrpSpPr/>
        <p:nvPr/>
      </p:nvGrpSpPr>
      <p:grpSpPr>
        <a:xfrm>
          <a:off x="0" y="0"/>
          <a:ext cx="0" cy="0"/>
          <a:chOff x="0" y="0"/>
          <a:chExt cx="0" cy="0"/>
        </a:xfrm>
      </p:grpSpPr>
      <p:sp>
        <p:nvSpPr>
          <p:cNvPr id="36" name="Google Shape;36;p4"/>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9;p5">
            <a:extLst>
              <a:ext uri="{FF2B5EF4-FFF2-40B4-BE49-F238E27FC236}">
                <a16:creationId xmlns:a16="http://schemas.microsoft.com/office/drawing/2014/main" id="{53BA16DA-7656-9C43-AE50-D771823767BF}"/>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solidFill>
                  <a:schemeClr val="accent3"/>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16" name="Google Shape;50;p5">
            <a:extLst>
              <a:ext uri="{FF2B5EF4-FFF2-40B4-BE49-F238E27FC236}">
                <a16:creationId xmlns:a16="http://schemas.microsoft.com/office/drawing/2014/main" id="{B5B240AB-533B-E342-87AA-237D22255908}"/>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50" name="Google Shape;50;p5"/>
          <p:cNvSpPr txBox="1">
            <a:spLocks noGrp="1"/>
          </p:cNvSpPr>
          <p:nvPr>
            <p:ph type="body" idx="1" hasCustomPrompt="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1pPr>
            <a:lvl2pPr marL="914400" lvl="1"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2pPr>
            <a:lvl3pPr marL="1371600" lvl="2"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3pPr>
            <a:lvl4pPr marL="1828800" lvl="3"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pPr lvl="0"/>
            <a:r>
              <a:rPr lang="en-US" dirty="0"/>
              <a:t>1</a:t>
            </a:r>
          </a:p>
          <a:p>
            <a:pPr lvl="1"/>
            <a:r>
              <a:rPr lang="en-US" dirty="0"/>
              <a:t>2</a:t>
            </a:r>
          </a:p>
          <a:p>
            <a:pPr lvl="2"/>
            <a:r>
              <a:rPr lang="en-US" dirty="0"/>
              <a:t>3</a:t>
            </a:r>
          </a:p>
          <a:p>
            <a:pPr lvl="3"/>
            <a:r>
              <a:rPr lang="en-US" dirty="0"/>
              <a:t>4</a:t>
            </a:r>
            <a:endParaRPr dirty="0"/>
          </a:p>
        </p:txBody>
      </p:sp>
      <p:grpSp>
        <p:nvGrpSpPr>
          <p:cNvPr id="52" name="Google Shape;52;p5"/>
          <p:cNvGrpSpPr/>
          <p:nvPr/>
        </p:nvGrpSpPr>
        <p:grpSpPr>
          <a:xfrm>
            <a:off x="0" y="2227613"/>
            <a:ext cx="9144007" cy="2921226"/>
            <a:chOff x="0" y="2227613"/>
            <a:chExt cx="9144007" cy="2921226"/>
          </a:xfrm>
        </p:grpSpPr>
        <p:sp>
          <p:nvSpPr>
            <p:cNvPr id="53" name="Google Shape;53;p5"/>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5"/>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ilhouette" userDrawn="1">
  <p:cSld name="BLANK_1">
    <p:bg>
      <p:bgPr>
        <a:gradFill>
          <a:gsLst>
            <a:gs pos="0">
              <a:schemeClr val="accent3"/>
            </a:gs>
            <a:gs pos="100000">
              <a:schemeClr val="accent4"/>
            </a:gs>
          </a:gsLst>
          <a:lin ang="5400700" scaled="0"/>
        </a:gradFill>
        <a:effectLst/>
      </p:bgPr>
    </p:bg>
    <p:spTree>
      <p:nvGrpSpPr>
        <p:cNvPr id="1" name="Shape 131"/>
        <p:cNvGrpSpPr/>
        <p:nvPr/>
      </p:nvGrpSpPr>
      <p:grpSpPr>
        <a:xfrm>
          <a:off x="0" y="0"/>
          <a:ext cx="0" cy="0"/>
          <a:chOff x="0" y="0"/>
          <a:chExt cx="0" cy="0"/>
        </a:xfrm>
      </p:grpSpPr>
      <p:sp>
        <p:nvSpPr>
          <p:cNvPr id="132" name="Google Shape;132;p11"/>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1"/>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1"/>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1"/>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1"/>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1"/>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1"/>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1"/>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1"/>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50;p5">
            <a:extLst>
              <a:ext uri="{FF2B5EF4-FFF2-40B4-BE49-F238E27FC236}">
                <a16:creationId xmlns:a16="http://schemas.microsoft.com/office/drawing/2014/main" id="{707FA76D-F788-9A48-9AEA-6115EE24B13A}"/>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solidFill>
                  <a:schemeClr val="tx2"/>
                </a:solidFill>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grpSp>
        <p:nvGrpSpPr>
          <p:cNvPr id="14" name="Google Shape;52;p5">
            <a:extLst>
              <a:ext uri="{FF2B5EF4-FFF2-40B4-BE49-F238E27FC236}">
                <a16:creationId xmlns:a16="http://schemas.microsoft.com/office/drawing/2014/main" id="{F3D4A9ED-D9FB-DD42-9D79-6615B05229DF}"/>
              </a:ext>
            </a:extLst>
          </p:cNvPr>
          <p:cNvGrpSpPr/>
          <p:nvPr userDrawn="1"/>
        </p:nvGrpSpPr>
        <p:grpSpPr>
          <a:xfrm>
            <a:off x="0" y="2227613"/>
            <a:ext cx="9144007" cy="2921226"/>
            <a:chOff x="0" y="2227613"/>
            <a:chExt cx="9144007" cy="2921226"/>
          </a:xfrm>
        </p:grpSpPr>
        <p:sp>
          <p:nvSpPr>
            <p:cNvPr id="15" name="Google Shape;53;p5">
              <a:extLst>
                <a:ext uri="{FF2B5EF4-FFF2-40B4-BE49-F238E27FC236}">
                  <a16:creationId xmlns:a16="http://schemas.microsoft.com/office/drawing/2014/main" id="{3636AD3D-1FA4-F448-9104-710D28D9E6D6}"/>
                </a:ext>
              </a:extLst>
            </p:cNvPr>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54;p5">
              <a:extLst>
                <a:ext uri="{FF2B5EF4-FFF2-40B4-BE49-F238E27FC236}">
                  <a16:creationId xmlns:a16="http://schemas.microsoft.com/office/drawing/2014/main" id="{14BA477A-49EF-6148-964A-C0DDD5A222CB}"/>
                </a:ext>
              </a:extLst>
            </p:cNvPr>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55;p5">
              <a:extLst>
                <a:ext uri="{FF2B5EF4-FFF2-40B4-BE49-F238E27FC236}">
                  <a16:creationId xmlns:a16="http://schemas.microsoft.com/office/drawing/2014/main" id="{DD08A982-D0A4-3A45-9FE9-8E2B0029001D}"/>
                </a:ext>
              </a:extLst>
            </p:cNvPr>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56;p5">
              <a:extLst>
                <a:ext uri="{FF2B5EF4-FFF2-40B4-BE49-F238E27FC236}">
                  <a16:creationId xmlns:a16="http://schemas.microsoft.com/office/drawing/2014/main" id="{A57447B5-4330-AD49-BC6B-8414037835BF}"/>
                </a:ext>
              </a:extLst>
            </p:cNvPr>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57;p5">
              <a:extLst>
                <a:ext uri="{FF2B5EF4-FFF2-40B4-BE49-F238E27FC236}">
                  <a16:creationId xmlns:a16="http://schemas.microsoft.com/office/drawing/2014/main" id="{4400C1A4-2383-E94B-AAE3-A974DF6A7C74}"/>
                </a:ext>
              </a:extLst>
            </p:cNvPr>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58;p5">
              <a:extLst>
                <a:ext uri="{FF2B5EF4-FFF2-40B4-BE49-F238E27FC236}">
                  <a16:creationId xmlns:a16="http://schemas.microsoft.com/office/drawing/2014/main" id="{35430BA9-F064-0C4B-8327-0E289698D3D0}"/>
                </a:ext>
              </a:extLst>
            </p:cNvPr>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59;p5">
              <a:extLst>
                <a:ext uri="{FF2B5EF4-FFF2-40B4-BE49-F238E27FC236}">
                  <a16:creationId xmlns:a16="http://schemas.microsoft.com/office/drawing/2014/main" id="{582A178B-5AC5-2041-A2B6-D793F5A22CAD}"/>
                </a:ext>
              </a:extLst>
            </p:cNvPr>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0;p5">
              <a:extLst>
                <a:ext uri="{FF2B5EF4-FFF2-40B4-BE49-F238E27FC236}">
                  <a16:creationId xmlns:a16="http://schemas.microsoft.com/office/drawing/2014/main" id="{004EC7B6-2F16-EC4F-916C-AA16775D90C8}"/>
                </a:ext>
              </a:extLst>
            </p:cNvPr>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p5">
              <a:extLst>
                <a:ext uri="{FF2B5EF4-FFF2-40B4-BE49-F238E27FC236}">
                  <a16:creationId xmlns:a16="http://schemas.microsoft.com/office/drawing/2014/main" id="{8D1B46C7-8882-534D-AC93-E01FDAA5C15D}"/>
                </a:ext>
              </a:extLst>
            </p:cNvPr>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49;p5">
            <a:extLst>
              <a:ext uri="{FF2B5EF4-FFF2-40B4-BE49-F238E27FC236}">
                <a16:creationId xmlns:a16="http://schemas.microsoft.com/office/drawing/2014/main" id="{F30BD99E-F33E-854A-8723-C275BF38E5A5}"/>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Minimal" userDrawn="1">
  <p:cSld name="BLANK_1_1">
    <p:bg>
      <p:bgPr>
        <a:gradFill>
          <a:gsLst>
            <a:gs pos="0">
              <a:schemeClr val="accent1"/>
            </a:gs>
            <a:gs pos="100000">
              <a:schemeClr val="accent2"/>
            </a:gs>
          </a:gsLst>
          <a:lin ang="5400700" scaled="0"/>
        </a:gradFill>
        <a:effectLst/>
      </p:bgPr>
    </p:bg>
    <p:spTree>
      <p:nvGrpSpPr>
        <p:cNvPr id="1" name="Shape 142"/>
        <p:cNvGrpSpPr/>
        <p:nvPr/>
      </p:nvGrpSpPr>
      <p:grpSpPr>
        <a:xfrm>
          <a:off x="0" y="0"/>
          <a:ext cx="0" cy="0"/>
          <a:chOff x="0" y="0"/>
          <a:chExt cx="0" cy="0"/>
        </a:xfrm>
      </p:grpSpPr>
      <p:sp>
        <p:nvSpPr>
          <p:cNvPr id="19" name="Google Shape;49;p5">
            <a:extLst>
              <a:ext uri="{FF2B5EF4-FFF2-40B4-BE49-F238E27FC236}">
                <a16:creationId xmlns:a16="http://schemas.microsoft.com/office/drawing/2014/main" id="{719941A2-09F8-C647-93B6-A39AF351A523}"/>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20" name="Google Shape;50;p5">
            <a:extLst>
              <a:ext uri="{FF2B5EF4-FFF2-40B4-BE49-F238E27FC236}">
                <a16:creationId xmlns:a16="http://schemas.microsoft.com/office/drawing/2014/main" id="{A124226F-C7FB-6B4D-8318-8D8CFCFC2E0E}"/>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gradFill>
          <a:gsLst>
            <a:gs pos="0">
              <a:srgbClr val="B2EEF8"/>
            </a:gs>
            <a:gs pos="100000">
              <a:schemeClr val="accent2"/>
            </a:gs>
          </a:gsLst>
          <a:lin ang="5400012" scaled="0"/>
        </a:gradFill>
        <a:effectLst/>
      </p:bgPr>
    </p:bg>
    <p:spTree>
      <p:nvGrpSpPr>
        <p:cNvPr id="1" name="Shape 5"/>
        <p:cNvGrpSpPr/>
        <p:nvPr/>
      </p:nvGrpSpPr>
      <p:grpSpPr>
        <a:xfrm>
          <a:off x="0" y="0"/>
          <a:ext cx="0" cy="0"/>
          <a:chOff x="0" y="0"/>
          <a:chExt cx="0" cy="0"/>
        </a:xfrm>
      </p:grpSpPr>
      <p:pic>
        <p:nvPicPr>
          <p:cNvPr id="6" name="Google Shape;6;p1"/>
          <p:cNvPicPr preferRelativeResize="0"/>
          <p:nvPr userDrawn="1"/>
        </p:nvPicPr>
        <p:blipFill rotWithShape="1">
          <a:blip r:embed="rId7">
            <a:alphaModFix amt="30000"/>
          </a:blip>
          <a:srcRect t="238" b="248"/>
          <a:stretch/>
        </p:blipFill>
        <p:spPr>
          <a:xfrm>
            <a:off x="0" y="0"/>
            <a:ext cx="9143996" cy="4712309"/>
          </a:xfrm>
          <a:prstGeom prst="rect">
            <a:avLst/>
          </a:prstGeom>
          <a:noFill/>
          <a:ln>
            <a:noFill/>
          </a:ln>
        </p:spPr>
      </p:pic>
      <p:sp>
        <p:nvSpPr>
          <p:cNvPr id="7" name="Google Shape;7;p1"/>
          <p:cNvSpPr txBox="1">
            <a:spLocks noGrp="1"/>
          </p:cNvSpPr>
          <p:nvPr>
            <p:ph type="title"/>
          </p:nvPr>
        </p:nvSpPr>
        <p:spPr>
          <a:xfrm>
            <a:off x="365760" y="267300"/>
            <a:ext cx="7841040"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ctr" anchorCtr="0">
            <a:noAutofit/>
          </a:bodyPr>
          <a:lstStyle>
            <a:lvl1pPr lvl="0"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1pPr>
            <a:lvl2pPr lvl="1"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2pPr>
            <a:lvl3pPr lvl="2"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3pPr>
            <a:lvl4pPr lvl="3"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4pPr>
            <a:lvl5pPr lvl="4"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5pPr>
            <a:lvl6pPr lvl="5"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6pPr>
            <a:lvl7pPr lvl="6"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7pPr>
            <a:lvl8pPr lvl="7"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8pPr>
            <a:lvl9pPr lvl="8"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9pPr>
          </a:lstStyle>
          <a:p>
            <a:endParaRPr dirty="0"/>
          </a:p>
        </p:txBody>
      </p:sp>
      <p:sp>
        <p:nvSpPr>
          <p:cNvPr id="8" name="Google Shape;8;p1"/>
          <p:cNvSpPr txBox="1">
            <a:spLocks noGrp="1"/>
          </p:cNvSpPr>
          <p:nvPr>
            <p:ph type="body" idx="1"/>
          </p:nvPr>
        </p:nvSpPr>
        <p:spPr>
          <a:xfrm>
            <a:off x="937200" y="1018131"/>
            <a:ext cx="7269600" cy="281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1pPr>
            <a:lvl2pPr marL="914400" lvl="1"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2pPr>
            <a:lvl3pPr marL="1371600" lvl="2"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3pPr>
            <a:lvl4pPr marL="1828800" lvl="3"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4pPr>
            <a:lvl5pPr marL="2286000" lvl="4"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5pPr>
            <a:lvl6pPr marL="2743200" lvl="5"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6pPr>
            <a:lvl7pPr marL="3200400" lvl="6"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7pPr>
            <a:lvl8pPr marL="3657600" lvl="7"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8pPr>
            <a:lvl9pPr marL="4114800" lvl="8"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chemeClr val="accent4"/>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h2o.ai/products/h2o-auto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ics.uci.edu/ml/datasets/Abalone"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ctrTitle"/>
          </p:nvPr>
        </p:nvSpPr>
        <p:spPr>
          <a:xfrm>
            <a:off x="253387" y="151075"/>
            <a:ext cx="7269600" cy="13218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3"/>
                </a:solidFill>
              </a:rPr>
              <a:t>Project 3</a:t>
            </a:r>
            <a:endParaRPr sz="3600" dirty="0">
              <a:solidFill>
                <a:schemeClr val="accent3"/>
              </a:solidFill>
            </a:endParaRPr>
          </a:p>
          <a:p>
            <a:pPr marL="0" lvl="0" indent="0" algn="l" rtl="0">
              <a:spcBef>
                <a:spcPts val="0"/>
              </a:spcBef>
              <a:spcAft>
                <a:spcPts val="0"/>
              </a:spcAft>
              <a:buNone/>
            </a:pPr>
            <a:r>
              <a:rPr lang="en" sz="2400" dirty="0"/>
              <a:t>Predicting the Age of Abalone using </a:t>
            </a:r>
            <a:br>
              <a:rPr lang="en" sz="2400" dirty="0"/>
            </a:br>
            <a:r>
              <a:rPr lang="en" sz="2400" dirty="0"/>
              <a:t>Machine Learning and Neural Networks</a:t>
            </a:r>
            <a:endParaRPr sz="2400" dirty="0"/>
          </a:p>
        </p:txBody>
      </p:sp>
      <p:sp>
        <p:nvSpPr>
          <p:cNvPr id="182" name="Google Shape;182;p17"/>
          <p:cNvSpPr txBox="1">
            <a:spLocks noGrp="1"/>
          </p:cNvSpPr>
          <p:nvPr>
            <p:ph type="subTitle" idx="1"/>
          </p:nvPr>
        </p:nvSpPr>
        <p:spPr>
          <a:xfrm>
            <a:off x="253387" y="1800419"/>
            <a:ext cx="7269600" cy="23422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b="1" dirty="0">
                <a:solidFill>
                  <a:schemeClr val="accent1">
                    <a:lumMod val="25000"/>
                  </a:schemeClr>
                </a:solidFill>
              </a:rPr>
              <a:t>Group </a:t>
            </a:r>
            <a:r>
              <a:rPr lang="en" sz="1600" b="1" dirty="0" err="1">
                <a:solidFill>
                  <a:schemeClr val="accent1">
                    <a:lumMod val="25000"/>
                  </a:schemeClr>
                </a:solidFill>
              </a:rPr>
              <a:t>NoFloods</a:t>
            </a:r>
            <a:endParaRPr lang="en" sz="1600" b="1" dirty="0">
              <a:solidFill>
                <a:schemeClr val="accent1">
                  <a:lumMod val="25000"/>
                </a:schemeClr>
              </a:solidFill>
            </a:endParaRPr>
          </a:p>
          <a:p>
            <a:pPr marL="0" lvl="0" indent="0" algn="l"/>
            <a:r>
              <a:rPr lang="en-US" sz="1400" dirty="0">
                <a:solidFill>
                  <a:schemeClr val="accent1">
                    <a:lumMod val="25000"/>
                  </a:schemeClr>
                </a:solidFill>
              </a:rPr>
              <a:t>Amit Patel</a:t>
            </a:r>
          </a:p>
          <a:p>
            <a:pPr marL="0" lvl="0" indent="0" algn="l"/>
            <a:r>
              <a:rPr lang="en-US" sz="1400" dirty="0">
                <a:solidFill>
                  <a:schemeClr val="accent1">
                    <a:lumMod val="25000"/>
                  </a:schemeClr>
                </a:solidFill>
              </a:rPr>
              <a:t>Daniah Al </a:t>
            </a:r>
            <a:r>
              <a:rPr lang="en-US" sz="1400" dirty="0" err="1">
                <a:solidFill>
                  <a:schemeClr val="accent1">
                    <a:lumMod val="25000"/>
                  </a:schemeClr>
                </a:solidFill>
              </a:rPr>
              <a:t>Bayati</a:t>
            </a:r>
            <a:endParaRPr lang="en-US" sz="1400" dirty="0">
              <a:solidFill>
                <a:schemeClr val="accent1">
                  <a:lumMod val="25000"/>
                </a:schemeClr>
              </a:solidFill>
            </a:endParaRPr>
          </a:p>
          <a:p>
            <a:pPr marL="0" lvl="0" indent="0" algn="l"/>
            <a:r>
              <a:rPr lang="en-US" sz="1400" dirty="0">
                <a:solidFill>
                  <a:schemeClr val="accent1">
                    <a:lumMod val="25000"/>
                  </a:schemeClr>
                </a:solidFill>
              </a:rPr>
              <a:t>Roopa Patel</a:t>
            </a:r>
          </a:p>
          <a:p>
            <a:pPr marL="0" lvl="0" indent="0" algn="l"/>
            <a:r>
              <a:rPr lang="en-US" sz="1400" dirty="0">
                <a:solidFill>
                  <a:schemeClr val="accent1">
                    <a:lumMod val="25000"/>
                  </a:schemeClr>
                </a:solidFill>
              </a:rPr>
              <a:t>Samuel Parks</a:t>
            </a:r>
          </a:p>
          <a:p>
            <a:pPr marL="0" lvl="0" indent="0" algn="l"/>
            <a:r>
              <a:rPr lang="en-US" sz="1400" dirty="0">
                <a:solidFill>
                  <a:schemeClr val="accent1">
                    <a:lumMod val="25000"/>
                  </a:schemeClr>
                </a:solidFill>
              </a:rPr>
              <a:t>Steven Lee</a:t>
            </a:r>
          </a:p>
          <a:p>
            <a:pPr marL="0" lvl="0" indent="0" algn="l" rtl="0">
              <a:spcBef>
                <a:spcPts val="0"/>
              </a:spcBef>
              <a:spcAft>
                <a:spcPts val="0"/>
              </a:spcAft>
              <a:buNone/>
            </a:pPr>
            <a:endParaRPr sz="1600" dirty="0">
              <a:solidFill>
                <a:schemeClr val="accent1">
                  <a:lumMod val="25000"/>
                </a:schemeClr>
              </a:solidFill>
            </a:endParaRPr>
          </a:p>
        </p:txBody>
      </p:sp>
      <p:pic>
        <p:nvPicPr>
          <p:cNvPr id="5" name="Picture 4">
            <a:extLst>
              <a:ext uri="{FF2B5EF4-FFF2-40B4-BE49-F238E27FC236}">
                <a16:creationId xmlns:a16="http://schemas.microsoft.com/office/drawing/2014/main" id="{AA0C5E41-63F6-C745-B33F-45B730561777}"/>
              </a:ext>
            </a:extLst>
          </p:cNvPr>
          <p:cNvPicPr>
            <a:picLocks noChangeAspect="1"/>
          </p:cNvPicPr>
          <p:nvPr/>
        </p:nvPicPr>
        <p:blipFill>
          <a:blip r:embed="rId3"/>
          <a:stretch>
            <a:fillRect/>
          </a:stretch>
        </p:blipFill>
        <p:spPr>
          <a:xfrm>
            <a:off x="5844396" y="1800419"/>
            <a:ext cx="2626743" cy="1970057"/>
          </a:xfrm>
          <a:prstGeom prst="rect">
            <a:avLst/>
          </a:prstGeom>
          <a:effectLst>
            <a:softEdge rad="165100"/>
          </a:effectLst>
        </p:spPr>
      </p:pic>
      <p:pic>
        <p:nvPicPr>
          <p:cNvPr id="7" name="Picture 6">
            <a:extLst>
              <a:ext uri="{FF2B5EF4-FFF2-40B4-BE49-F238E27FC236}">
                <a16:creationId xmlns:a16="http://schemas.microsoft.com/office/drawing/2014/main" id="{DDF40D73-E9D1-F540-95EE-5848A783B069}"/>
              </a:ext>
            </a:extLst>
          </p:cNvPr>
          <p:cNvPicPr>
            <a:picLocks noChangeAspect="1"/>
          </p:cNvPicPr>
          <p:nvPr/>
        </p:nvPicPr>
        <p:blipFill>
          <a:blip r:embed="rId4"/>
          <a:stretch>
            <a:fillRect/>
          </a:stretch>
        </p:blipFill>
        <p:spPr>
          <a:xfrm>
            <a:off x="2556534" y="1800419"/>
            <a:ext cx="2897144" cy="1970058"/>
          </a:xfrm>
          <a:prstGeom prst="rect">
            <a:avLst/>
          </a:prstGeom>
          <a:effectLst>
            <a:softEdge rad="152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The Process</a:t>
            </a:r>
          </a:p>
        </p:txBody>
      </p:sp>
      <p:pic>
        <p:nvPicPr>
          <p:cNvPr id="6" name="Picture 5">
            <a:extLst>
              <a:ext uri="{FF2B5EF4-FFF2-40B4-BE49-F238E27FC236}">
                <a16:creationId xmlns:a16="http://schemas.microsoft.com/office/drawing/2014/main" id="{52171890-F1BD-F745-98DA-AD0BCFB7C31D}"/>
              </a:ext>
            </a:extLst>
          </p:cNvPr>
          <p:cNvPicPr>
            <a:picLocks noChangeAspect="1"/>
          </p:cNvPicPr>
          <p:nvPr/>
        </p:nvPicPr>
        <p:blipFill>
          <a:blip r:embed="rId3"/>
          <a:stretch>
            <a:fillRect/>
          </a:stretch>
        </p:blipFill>
        <p:spPr>
          <a:xfrm>
            <a:off x="266700" y="654050"/>
            <a:ext cx="8610600" cy="3835400"/>
          </a:xfrm>
          <a:prstGeom prst="rect">
            <a:avLst/>
          </a:prstGeom>
        </p:spPr>
      </p:pic>
    </p:spTree>
    <p:extLst>
      <p:ext uri="{BB962C8B-B14F-4D97-AF65-F5344CB8AC3E}">
        <p14:creationId xmlns:p14="http://schemas.microsoft.com/office/powerpoint/2010/main" val="263067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Per-Model Performance Summary</a:t>
            </a:r>
          </a:p>
        </p:txBody>
      </p:sp>
      <p:pic>
        <p:nvPicPr>
          <p:cNvPr id="7" name="Picture 6">
            <a:extLst>
              <a:ext uri="{FF2B5EF4-FFF2-40B4-BE49-F238E27FC236}">
                <a16:creationId xmlns:a16="http://schemas.microsoft.com/office/drawing/2014/main" id="{C72BAE2B-F4D3-E94B-8180-80E8E8C585C2}"/>
              </a:ext>
            </a:extLst>
          </p:cNvPr>
          <p:cNvPicPr>
            <a:picLocks noChangeAspect="1"/>
          </p:cNvPicPr>
          <p:nvPr/>
        </p:nvPicPr>
        <p:blipFill>
          <a:blip r:embed="rId3"/>
          <a:stretch>
            <a:fillRect/>
          </a:stretch>
        </p:blipFill>
        <p:spPr>
          <a:xfrm>
            <a:off x="549338" y="861962"/>
            <a:ext cx="3868422" cy="1937563"/>
          </a:xfrm>
          <a:prstGeom prst="rect">
            <a:avLst/>
          </a:prstGeom>
        </p:spPr>
      </p:pic>
      <p:pic>
        <p:nvPicPr>
          <p:cNvPr id="9" name="Picture 8">
            <a:extLst>
              <a:ext uri="{FF2B5EF4-FFF2-40B4-BE49-F238E27FC236}">
                <a16:creationId xmlns:a16="http://schemas.microsoft.com/office/drawing/2014/main" id="{C6959C80-FB34-0445-A5F2-8EFABDAC9EED}"/>
              </a:ext>
            </a:extLst>
          </p:cNvPr>
          <p:cNvPicPr>
            <a:picLocks noChangeAspect="1"/>
          </p:cNvPicPr>
          <p:nvPr/>
        </p:nvPicPr>
        <p:blipFill>
          <a:blip r:embed="rId4"/>
          <a:stretch>
            <a:fillRect/>
          </a:stretch>
        </p:blipFill>
        <p:spPr>
          <a:xfrm>
            <a:off x="549338" y="2938638"/>
            <a:ext cx="3868420" cy="1937562"/>
          </a:xfrm>
          <a:prstGeom prst="rect">
            <a:avLst/>
          </a:prstGeom>
        </p:spPr>
      </p:pic>
      <p:pic>
        <p:nvPicPr>
          <p:cNvPr id="11" name="Picture 10">
            <a:extLst>
              <a:ext uri="{FF2B5EF4-FFF2-40B4-BE49-F238E27FC236}">
                <a16:creationId xmlns:a16="http://schemas.microsoft.com/office/drawing/2014/main" id="{B171C2C4-A8C5-554E-B199-9FE7F3B159EF}"/>
              </a:ext>
            </a:extLst>
          </p:cNvPr>
          <p:cNvPicPr>
            <a:picLocks noChangeAspect="1"/>
          </p:cNvPicPr>
          <p:nvPr/>
        </p:nvPicPr>
        <p:blipFill>
          <a:blip r:embed="rId5"/>
          <a:stretch>
            <a:fillRect/>
          </a:stretch>
        </p:blipFill>
        <p:spPr>
          <a:xfrm>
            <a:off x="4572000" y="861962"/>
            <a:ext cx="3868422" cy="1937563"/>
          </a:xfrm>
          <a:prstGeom prst="rect">
            <a:avLst/>
          </a:prstGeom>
        </p:spPr>
      </p:pic>
      <p:pic>
        <p:nvPicPr>
          <p:cNvPr id="13" name="Picture 12">
            <a:extLst>
              <a:ext uri="{FF2B5EF4-FFF2-40B4-BE49-F238E27FC236}">
                <a16:creationId xmlns:a16="http://schemas.microsoft.com/office/drawing/2014/main" id="{8EA11ADC-536D-3043-891D-F46FEF8A7A05}"/>
              </a:ext>
            </a:extLst>
          </p:cNvPr>
          <p:cNvPicPr>
            <a:picLocks noChangeAspect="1"/>
          </p:cNvPicPr>
          <p:nvPr/>
        </p:nvPicPr>
        <p:blipFill>
          <a:blip r:embed="rId6"/>
          <a:stretch>
            <a:fillRect/>
          </a:stretch>
        </p:blipFill>
        <p:spPr>
          <a:xfrm>
            <a:off x="4572000" y="2938637"/>
            <a:ext cx="3868421" cy="1937563"/>
          </a:xfrm>
          <a:prstGeom prst="rect">
            <a:avLst/>
          </a:prstGeom>
        </p:spPr>
      </p:pic>
    </p:spTree>
    <p:extLst>
      <p:ext uri="{BB962C8B-B14F-4D97-AF65-F5344CB8AC3E}">
        <p14:creationId xmlns:p14="http://schemas.microsoft.com/office/powerpoint/2010/main" val="3128709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Combined Performance Summary</a:t>
            </a:r>
          </a:p>
        </p:txBody>
      </p:sp>
      <p:pic>
        <p:nvPicPr>
          <p:cNvPr id="6" name="Picture 5">
            <a:extLst>
              <a:ext uri="{FF2B5EF4-FFF2-40B4-BE49-F238E27FC236}">
                <a16:creationId xmlns:a16="http://schemas.microsoft.com/office/drawing/2014/main" id="{2F7FD7FE-65C9-9E40-B201-988AC4125519}"/>
              </a:ext>
            </a:extLst>
          </p:cNvPr>
          <p:cNvPicPr>
            <a:picLocks noChangeAspect="1"/>
          </p:cNvPicPr>
          <p:nvPr/>
        </p:nvPicPr>
        <p:blipFill>
          <a:blip r:embed="rId3"/>
          <a:stretch>
            <a:fillRect/>
          </a:stretch>
        </p:blipFill>
        <p:spPr>
          <a:xfrm>
            <a:off x="2704158" y="811986"/>
            <a:ext cx="3722579" cy="1759764"/>
          </a:xfrm>
          <a:prstGeom prst="rect">
            <a:avLst/>
          </a:prstGeom>
        </p:spPr>
      </p:pic>
      <p:pic>
        <p:nvPicPr>
          <p:cNvPr id="4" name="Picture 3">
            <a:extLst>
              <a:ext uri="{FF2B5EF4-FFF2-40B4-BE49-F238E27FC236}">
                <a16:creationId xmlns:a16="http://schemas.microsoft.com/office/drawing/2014/main" id="{C8F37548-BABA-1349-92BE-E6872B1A9034}"/>
              </a:ext>
            </a:extLst>
          </p:cNvPr>
          <p:cNvPicPr>
            <a:picLocks noChangeAspect="1"/>
          </p:cNvPicPr>
          <p:nvPr/>
        </p:nvPicPr>
        <p:blipFill>
          <a:blip r:embed="rId4"/>
          <a:stretch>
            <a:fillRect/>
          </a:stretch>
        </p:blipFill>
        <p:spPr>
          <a:xfrm>
            <a:off x="1737360" y="2683836"/>
            <a:ext cx="5656174" cy="2272570"/>
          </a:xfrm>
          <a:prstGeom prst="rect">
            <a:avLst/>
          </a:prstGeom>
        </p:spPr>
      </p:pic>
    </p:spTree>
    <p:extLst>
      <p:ext uri="{BB962C8B-B14F-4D97-AF65-F5344CB8AC3E}">
        <p14:creationId xmlns:p14="http://schemas.microsoft.com/office/powerpoint/2010/main" val="378187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4580937" cy="3761687"/>
          </a:xfrm>
          <a:prstGeom prst="rect">
            <a:avLst/>
          </a:prstGeom>
        </p:spPr>
        <p:txBody>
          <a:bodyPr spcFirstLastPara="1" wrap="square" lIns="0" tIns="0" rIns="0" bIns="0" anchor="t" anchorCtr="0">
            <a:noAutofit/>
          </a:bodyPr>
          <a:lstStyle/>
          <a:p>
            <a:r>
              <a:rPr lang="en-US" dirty="0"/>
              <a:t>We ran the following scikit-learn classification models:</a:t>
            </a:r>
          </a:p>
          <a:p>
            <a:pPr lvl="1"/>
            <a:r>
              <a:rPr lang="en-US" dirty="0" err="1"/>
              <a:t>LogisticRegression</a:t>
            </a:r>
            <a:endParaRPr lang="en-US" dirty="0"/>
          </a:p>
          <a:p>
            <a:pPr lvl="1"/>
            <a:r>
              <a:rPr lang="en-US" dirty="0"/>
              <a:t>KNN </a:t>
            </a:r>
          </a:p>
          <a:p>
            <a:pPr lvl="1"/>
            <a:r>
              <a:rPr lang="en-US" dirty="0" err="1"/>
              <a:t>RandomForest</a:t>
            </a:r>
            <a:endParaRPr lang="en-US" dirty="0"/>
          </a:p>
          <a:p>
            <a:pPr lvl="1"/>
            <a:r>
              <a:rPr lang="en-US" dirty="0"/>
              <a:t>SVM</a:t>
            </a:r>
          </a:p>
          <a:p>
            <a:r>
              <a:rPr lang="en-US" dirty="0"/>
              <a:t>Our top classification models yielded testing scores ~70.00%</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5" name="Picture 4">
            <a:extLst>
              <a:ext uri="{FF2B5EF4-FFF2-40B4-BE49-F238E27FC236}">
                <a16:creationId xmlns:a16="http://schemas.microsoft.com/office/drawing/2014/main" id="{F94A3E7A-B703-5945-BCC0-1A23C7B0CAEB}"/>
              </a:ext>
            </a:extLst>
          </p:cNvPr>
          <p:cNvPicPr>
            <a:picLocks noChangeAspect="1"/>
          </p:cNvPicPr>
          <p:nvPr/>
        </p:nvPicPr>
        <p:blipFill>
          <a:blip r:embed="rId3"/>
          <a:stretch>
            <a:fillRect/>
          </a:stretch>
        </p:blipFill>
        <p:spPr>
          <a:xfrm rot="5400000">
            <a:off x="5604289" y="164707"/>
            <a:ext cx="2366221" cy="4311203"/>
          </a:xfrm>
          <a:prstGeom prst="rect">
            <a:avLst/>
          </a:prstGeom>
        </p:spPr>
      </p:pic>
    </p:spTree>
    <p:extLst>
      <p:ext uri="{BB962C8B-B14F-4D97-AF65-F5344CB8AC3E}">
        <p14:creationId xmlns:p14="http://schemas.microsoft.com/office/powerpoint/2010/main" val="3220339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4144310" cy="3761687"/>
          </a:xfrm>
          <a:prstGeom prst="rect">
            <a:avLst/>
          </a:prstGeom>
        </p:spPr>
        <p:txBody>
          <a:bodyPr spcFirstLastPara="1" wrap="square" lIns="0" tIns="0" rIns="0" bIns="0" anchor="t" anchorCtr="0">
            <a:noAutofit/>
          </a:bodyPr>
          <a:lstStyle/>
          <a:p>
            <a:r>
              <a:rPr lang="en-US" b="1" dirty="0" err="1">
                <a:solidFill>
                  <a:schemeClr val="accent4"/>
                </a:solidFill>
                <a:latin typeface="Averia Libre"/>
              </a:rPr>
              <a:t>LogisticRegression</a:t>
            </a:r>
            <a:r>
              <a:rPr lang="en-US" b="1" dirty="0">
                <a:solidFill>
                  <a:schemeClr val="accent4"/>
                </a:solidFill>
                <a:latin typeface="Averia Libre"/>
              </a:rPr>
              <a:t>:</a:t>
            </a:r>
            <a:r>
              <a:rPr lang="en-US" dirty="0"/>
              <a:t> predicts a discrete output or category using an activation function</a:t>
            </a:r>
          </a:p>
          <a:p>
            <a:endParaRPr lang="en-US" dirty="0"/>
          </a:p>
          <a:p>
            <a:endParaRPr lang="en-US" dirty="0"/>
          </a:p>
          <a:p>
            <a:r>
              <a:rPr lang="en-US" b="1" dirty="0">
                <a:solidFill>
                  <a:schemeClr val="accent4"/>
                </a:solidFill>
                <a:latin typeface="Averia Libre"/>
              </a:rPr>
              <a:t>KNN:</a:t>
            </a:r>
            <a:r>
              <a:rPr lang="en-US" dirty="0"/>
              <a:t> algorithms use data and classify new data points based on similarity measures</a:t>
            </a:r>
            <a:endParaRPr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5" name="Picture 4">
            <a:extLst>
              <a:ext uri="{FF2B5EF4-FFF2-40B4-BE49-F238E27FC236}">
                <a16:creationId xmlns:a16="http://schemas.microsoft.com/office/drawing/2014/main" id="{B7DE6849-AC2B-D243-A1ED-BEBB9F65A1B1}"/>
              </a:ext>
            </a:extLst>
          </p:cNvPr>
          <p:cNvPicPr>
            <a:picLocks noChangeAspect="1"/>
          </p:cNvPicPr>
          <p:nvPr/>
        </p:nvPicPr>
        <p:blipFill rotWithShape="1">
          <a:blip r:embed="rId3"/>
          <a:srcRect l="8003" t="8262" r="8411" b="6074"/>
          <a:stretch/>
        </p:blipFill>
        <p:spPr>
          <a:xfrm>
            <a:off x="4864611" y="530642"/>
            <a:ext cx="3339226" cy="2138914"/>
          </a:xfrm>
          <a:prstGeom prst="rect">
            <a:avLst/>
          </a:prstGeom>
        </p:spPr>
      </p:pic>
      <p:pic>
        <p:nvPicPr>
          <p:cNvPr id="7" name="Picture 6">
            <a:extLst>
              <a:ext uri="{FF2B5EF4-FFF2-40B4-BE49-F238E27FC236}">
                <a16:creationId xmlns:a16="http://schemas.microsoft.com/office/drawing/2014/main" id="{DE0923DB-D8F9-AD44-8706-4FFA5441F4C0}"/>
              </a:ext>
            </a:extLst>
          </p:cNvPr>
          <p:cNvPicPr>
            <a:picLocks noChangeAspect="1"/>
          </p:cNvPicPr>
          <p:nvPr/>
        </p:nvPicPr>
        <p:blipFill rotWithShape="1">
          <a:blip r:embed="rId4"/>
          <a:srcRect l="1363" t="9496" r="7406"/>
          <a:stretch/>
        </p:blipFill>
        <p:spPr>
          <a:xfrm>
            <a:off x="4864611" y="2719922"/>
            <a:ext cx="3339226" cy="2208404"/>
          </a:xfrm>
          <a:prstGeom prst="rect">
            <a:avLst/>
          </a:prstGeom>
        </p:spPr>
      </p:pic>
    </p:spTree>
    <p:extLst>
      <p:ext uri="{BB962C8B-B14F-4D97-AF65-F5344CB8AC3E}">
        <p14:creationId xmlns:p14="http://schemas.microsoft.com/office/powerpoint/2010/main" val="60391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79722"/>
            <a:ext cx="4271267" cy="3977808"/>
          </a:xfrm>
          <a:prstGeom prst="rect">
            <a:avLst/>
          </a:prstGeom>
        </p:spPr>
        <p:txBody>
          <a:bodyPr spcFirstLastPara="1" wrap="square" lIns="0" tIns="0" rIns="0" bIns="0" anchor="t" anchorCtr="0">
            <a:noAutofit/>
          </a:bodyPr>
          <a:lstStyle/>
          <a:p>
            <a:r>
              <a:rPr lang="en-US" b="1" dirty="0" err="1">
                <a:solidFill>
                  <a:schemeClr val="accent4"/>
                </a:solidFill>
                <a:latin typeface="Averia Libre"/>
                <a:sym typeface="Averia Libre"/>
              </a:rPr>
              <a:t>RandomForest</a:t>
            </a:r>
            <a:r>
              <a:rPr lang="en-US" b="1" dirty="0">
                <a:solidFill>
                  <a:schemeClr val="accent4"/>
                </a:solidFill>
                <a:latin typeface="Averia Libre"/>
                <a:sym typeface="Averia Libre"/>
              </a:rPr>
              <a:t> Classifier</a:t>
            </a:r>
            <a:r>
              <a:rPr lang="en-US" dirty="0"/>
              <a:t>: an ensemble method for classification or regression which combines multiple decision trees</a:t>
            </a:r>
          </a:p>
          <a:p>
            <a:endParaRPr lang="en-US" dirty="0"/>
          </a:p>
          <a:p>
            <a:endParaRPr lang="en-US" b="1" dirty="0">
              <a:solidFill>
                <a:schemeClr val="accent4"/>
              </a:solidFill>
              <a:latin typeface="Averia Libre"/>
            </a:endParaRPr>
          </a:p>
          <a:p>
            <a:pPr marL="76200" indent="0">
              <a:buNone/>
            </a:pPr>
            <a:endParaRPr lang="en-US" b="1" dirty="0">
              <a:solidFill>
                <a:schemeClr val="accent4"/>
              </a:solidFill>
              <a:latin typeface="Averia Libre"/>
            </a:endParaRPr>
          </a:p>
          <a:p>
            <a:r>
              <a:rPr lang="en-US" b="1" dirty="0">
                <a:solidFill>
                  <a:schemeClr val="accent4"/>
                </a:solidFill>
                <a:latin typeface="Averia Libre"/>
              </a:rPr>
              <a:t>SVM Classifier</a:t>
            </a:r>
            <a:r>
              <a:rPr lang="en-US" dirty="0"/>
              <a:t>: finds the optimal hyperplane that separates the data points as much as possible</a:t>
            </a:r>
          </a:p>
          <a:p>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6" name="Picture 5" descr="A screen shot of a computer&#10;&#10;Description automatically generated">
            <a:extLst>
              <a:ext uri="{FF2B5EF4-FFF2-40B4-BE49-F238E27FC236}">
                <a16:creationId xmlns:a16="http://schemas.microsoft.com/office/drawing/2014/main" id="{1B612DB3-A314-427F-8F35-09582B03F86C}"/>
              </a:ext>
            </a:extLst>
          </p:cNvPr>
          <p:cNvPicPr>
            <a:picLocks noChangeAspect="1"/>
          </p:cNvPicPr>
          <p:nvPr/>
        </p:nvPicPr>
        <p:blipFill>
          <a:blip r:embed="rId3"/>
          <a:stretch>
            <a:fillRect/>
          </a:stretch>
        </p:blipFill>
        <p:spPr>
          <a:xfrm>
            <a:off x="4572001" y="3095857"/>
            <a:ext cx="3825878" cy="1470514"/>
          </a:xfrm>
          <a:prstGeom prst="rect">
            <a:avLst/>
          </a:prstGeom>
        </p:spPr>
      </p:pic>
      <p:pic>
        <p:nvPicPr>
          <p:cNvPr id="5" name="Picture 4">
            <a:extLst>
              <a:ext uri="{FF2B5EF4-FFF2-40B4-BE49-F238E27FC236}">
                <a16:creationId xmlns:a16="http://schemas.microsoft.com/office/drawing/2014/main" id="{E1AD94B3-AF4D-7743-A56C-50724A676430}"/>
              </a:ext>
            </a:extLst>
          </p:cNvPr>
          <p:cNvPicPr>
            <a:picLocks noChangeAspect="1"/>
          </p:cNvPicPr>
          <p:nvPr/>
        </p:nvPicPr>
        <p:blipFill rotWithShape="1">
          <a:blip r:embed="rId4"/>
          <a:srcRect l="8696" t="9018" r="9099" b="7246"/>
          <a:stretch/>
        </p:blipFill>
        <p:spPr>
          <a:xfrm>
            <a:off x="4572000" y="329648"/>
            <a:ext cx="3810000" cy="2425563"/>
          </a:xfrm>
          <a:prstGeom prst="rect">
            <a:avLst/>
          </a:prstGeom>
        </p:spPr>
      </p:pic>
    </p:spTree>
    <p:extLst>
      <p:ext uri="{BB962C8B-B14F-4D97-AF65-F5344CB8AC3E}">
        <p14:creationId xmlns:p14="http://schemas.microsoft.com/office/powerpoint/2010/main" val="96526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Per-Model Performance Summary</a:t>
            </a:r>
          </a:p>
        </p:txBody>
      </p:sp>
      <p:pic>
        <p:nvPicPr>
          <p:cNvPr id="4" name="Picture 3">
            <a:extLst>
              <a:ext uri="{FF2B5EF4-FFF2-40B4-BE49-F238E27FC236}">
                <a16:creationId xmlns:a16="http://schemas.microsoft.com/office/drawing/2014/main" id="{3F96107E-92FB-954F-8C32-9064BC5148F4}"/>
              </a:ext>
            </a:extLst>
          </p:cNvPr>
          <p:cNvPicPr>
            <a:picLocks noChangeAspect="1"/>
          </p:cNvPicPr>
          <p:nvPr/>
        </p:nvPicPr>
        <p:blipFill>
          <a:blip r:embed="rId3"/>
          <a:stretch>
            <a:fillRect/>
          </a:stretch>
        </p:blipFill>
        <p:spPr>
          <a:xfrm>
            <a:off x="585256" y="927026"/>
            <a:ext cx="3883787" cy="1945259"/>
          </a:xfrm>
          <a:prstGeom prst="rect">
            <a:avLst/>
          </a:prstGeom>
        </p:spPr>
      </p:pic>
      <p:pic>
        <p:nvPicPr>
          <p:cNvPr id="6" name="Picture 5">
            <a:extLst>
              <a:ext uri="{FF2B5EF4-FFF2-40B4-BE49-F238E27FC236}">
                <a16:creationId xmlns:a16="http://schemas.microsoft.com/office/drawing/2014/main" id="{7B40FEF9-E137-7046-A7E1-67CD4C4AA7A5}"/>
              </a:ext>
            </a:extLst>
          </p:cNvPr>
          <p:cNvPicPr>
            <a:picLocks noChangeAspect="1"/>
          </p:cNvPicPr>
          <p:nvPr/>
        </p:nvPicPr>
        <p:blipFill>
          <a:blip r:embed="rId4"/>
          <a:stretch>
            <a:fillRect/>
          </a:stretch>
        </p:blipFill>
        <p:spPr>
          <a:xfrm>
            <a:off x="4618600" y="927026"/>
            <a:ext cx="3883787" cy="1945259"/>
          </a:xfrm>
          <a:prstGeom prst="rect">
            <a:avLst/>
          </a:prstGeom>
        </p:spPr>
      </p:pic>
      <p:pic>
        <p:nvPicPr>
          <p:cNvPr id="10" name="Picture 9">
            <a:extLst>
              <a:ext uri="{FF2B5EF4-FFF2-40B4-BE49-F238E27FC236}">
                <a16:creationId xmlns:a16="http://schemas.microsoft.com/office/drawing/2014/main" id="{36C11C97-A167-7E49-8A85-59FDC3937E2A}"/>
              </a:ext>
            </a:extLst>
          </p:cNvPr>
          <p:cNvPicPr>
            <a:picLocks noChangeAspect="1"/>
          </p:cNvPicPr>
          <p:nvPr/>
        </p:nvPicPr>
        <p:blipFill>
          <a:blip r:embed="rId5"/>
          <a:stretch>
            <a:fillRect/>
          </a:stretch>
        </p:blipFill>
        <p:spPr>
          <a:xfrm>
            <a:off x="585256" y="2989452"/>
            <a:ext cx="3883787" cy="1945259"/>
          </a:xfrm>
          <a:prstGeom prst="rect">
            <a:avLst/>
          </a:prstGeom>
        </p:spPr>
      </p:pic>
      <p:pic>
        <p:nvPicPr>
          <p:cNvPr id="14" name="Picture 13">
            <a:extLst>
              <a:ext uri="{FF2B5EF4-FFF2-40B4-BE49-F238E27FC236}">
                <a16:creationId xmlns:a16="http://schemas.microsoft.com/office/drawing/2014/main" id="{C70DB471-CC1F-764E-BC33-D01C9DFC64F6}"/>
              </a:ext>
            </a:extLst>
          </p:cNvPr>
          <p:cNvPicPr>
            <a:picLocks noChangeAspect="1"/>
          </p:cNvPicPr>
          <p:nvPr/>
        </p:nvPicPr>
        <p:blipFill>
          <a:blip r:embed="rId6"/>
          <a:stretch>
            <a:fillRect/>
          </a:stretch>
        </p:blipFill>
        <p:spPr>
          <a:xfrm>
            <a:off x="4618599" y="2989451"/>
            <a:ext cx="3883787" cy="1945259"/>
          </a:xfrm>
          <a:prstGeom prst="rect">
            <a:avLst/>
          </a:prstGeom>
        </p:spPr>
      </p:pic>
    </p:spTree>
    <p:extLst>
      <p:ext uri="{BB962C8B-B14F-4D97-AF65-F5344CB8AC3E}">
        <p14:creationId xmlns:p14="http://schemas.microsoft.com/office/powerpoint/2010/main" val="3999755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Combined Performance Summary</a:t>
            </a:r>
          </a:p>
        </p:txBody>
      </p:sp>
      <p:pic>
        <p:nvPicPr>
          <p:cNvPr id="5" name="Picture 4">
            <a:extLst>
              <a:ext uri="{FF2B5EF4-FFF2-40B4-BE49-F238E27FC236}">
                <a16:creationId xmlns:a16="http://schemas.microsoft.com/office/drawing/2014/main" id="{A2EF98B0-1A8E-2446-9CCD-8DE9A240FBA3}"/>
              </a:ext>
            </a:extLst>
          </p:cNvPr>
          <p:cNvPicPr>
            <a:picLocks noChangeAspect="1"/>
          </p:cNvPicPr>
          <p:nvPr/>
        </p:nvPicPr>
        <p:blipFill>
          <a:blip r:embed="rId3"/>
          <a:stretch>
            <a:fillRect/>
          </a:stretch>
        </p:blipFill>
        <p:spPr>
          <a:xfrm>
            <a:off x="2991991" y="886166"/>
            <a:ext cx="3688080" cy="1743456"/>
          </a:xfrm>
          <a:prstGeom prst="rect">
            <a:avLst/>
          </a:prstGeom>
        </p:spPr>
      </p:pic>
      <p:pic>
        <p:nvPicPr>
          <p:cNvPr id="8" name="Picture 7">
            <a:extLst>
              <a:ext uri="{FF2B5EF4-FFF2-40B4-BE49-F238E27FC236}">
                <a16:creationId xmlns:a16="http://schemas.microsoft.com/office/drawing/2014/main" id="{BC3F950D-6E83-1247-9B3C-728B01F37C37}"/>
              </a:ext>
            </a:extLst>
          </p:cNvPr>
          <p:cNvPicPr>
            <a:picLocks noChangeAspect="1"/>
          </p:cNvPicPr>
          <p:nvPr/>
        </p:nvPicPr>
        <p:blipFill>
          <a:blip r:embed="rId4"/>
          <a:stretch>
            <a:fillRect/>
          </a:stretch>
        </p:blipFill>
        <p:spPr>
          <a:xfrm>
            <a:off x="2118167" y="2758016"/>
            <a:ext cx="5435727" cy="2263140"/>
          </a:xfrm>
          <a:prstGeom prst="rect">
            <a:avLst/>
          </a:prstGeom>
        </p:spPr>
      </p:pic>
    </p:spTree>
    <p:extLst>
      <p:ext uri="{BB962C8B-B14F-4D97-AF65-F5344CB8AC3E}">
        <p14:creationId xmlns:p14="http://schemas.microsoft.com/office/powerpoint/2010/main" val="3677046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Picture 5">
            <a:extLst>
              <a:ext uri="{FF2B5EF4-FFF2-40B4-BE49-F238E27FC236}">
                <a16:creationId xmlns:a16="http://schemas.microsoft.com/office/drawing/2014/main" id="{01BE7D2C-1DBC-034C-BEE8-F9E3E02D4577}"/>
              </a:ext>
            </a:extLst>
          </p:cNvPr>
          <p:cNvPicPr>
            <a:picLocks noChangeAspect="1"/>
          </p:cNvPicPr>
          <p:nvPr/>
        </p:nvPicPr>
        <p:blipFill>
          <a:blip r:embed="rId3"/>
          <a:stretch>
            <a:fillRect/>
          </a:stretch>
        </p:blipFill>
        <p:spPr>
          <a:xfrm>
            <a:off x="5321903" y="2296110"/>
            <a:ext cx="2877593" cy="1355410"/>
          </a:xfrm>
          <a:prstGeom prst="rect">
            <a:avLst/>
          </a:prstGeom>
          <a:effectLst>
            <a:softEdge rad="12700"/>
          </a:effectLst>
        </p:spPr>
      </p:pic>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From </a:t>
            </a:r>
            <a:r>
              <a:rPr lang="en-US" dirty="0">
                <a:hlinkClick r:id="rId4"/>
              </a:rPr>
              <a:t>https://www.h2o.ai/products/h2o-automl/</a:t>
            </a:r>
            <a:r>
              <a:rPr lang="en-US" dirty="0"/>
              <a:t>:</a:t>
            </a:r>
            <a:endParaRPr lang="en-US" dirty="0">
              <a:latin typeface="Avenir Medium" panose="02000503020000020003" pitchFamily="2" charset="0"/>
            </a:endParaRPr>
          </a:p>
          <a:p>
            <a:pPr lvl="1"/>
            <a:r>
              <a:rPr lang="en-US" dirty="0" err="1"/>
              <a:t>AutoML</a:t>
            </a:r>
            <a:r>
              <a:rPr lang="en-US" dirty="0"/>
              <a:t> or Automatic Machine Learning is the process of automating algorithm selection, feature generation, hyperparameter tuning, iterative modeling, and model assessment</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What is it?</a:t>
            </a:r>
          </a:p>
        </p:txBody>
      </p:sp>
      <p:pic>
        <p:nvPicPr>
          <p:cNvPr id="4" name="Picture 3">
            <a:extLst>
              <a:ext uri="{FF2B5EF4-FFF2-40B4-BE49-F238E27FC236}">
                <a16:creationId xmlns:a16="http://schemas.microsoft.com/office/drawing/2014/main" id="{E67AEDA0-26EA-1745-96F3-C4C1DE0F2903}"/>
              </a:ext>
            </a:extLst>
          </p:cNvPr>
          <p:cNvPicPr>
            <a:picLocks noChangeAspect="1"/>
          </p:cNvPicPr>
          <p:nvPr/>
        </p:nvPicPr>
        <p:blipFill>
          <a:blip r:embed="rId5"/>
          <a:stretch>
            <a:fillRect/>
          </a:stretch>
        </p:blipFill>
        <p:spPr>
          <a:xfrm>
            <a:off x="649409" y="2663732"/>
            <a:ext cx="3863073" cy="1894546"/>
          </a:xfrm>
          <a:prstGeom prst="rect">
            <a:avLst/>
          </a:prstGeom>
          <a:effectLst>
            <a:softEdge rad="12700"/>
          </a:effectLst>
        </p:spPr>
      </p:pic>
      <p:pic>
        <p:nvPicPr>
          <p:cNvPr id="8" name="Picture 7">
            <a:extLst>
              <a:ext uri="{FF2B5EF4-FFF2-40B4-BE49-F238E27FC236}">
                <a16:creationId xmlns:a16="http://schemas.microsoft.com/office/drawing/2014/main" id="{3C68B64E-D3A5-0943-9F3D-034F019BF147}"/>
              </a:ext>
            </a:extLst>
          </p:cNvPr>
          <p:cNvPicPr>
            <a:picLocks noChangeAspect="1"/>
          </p:cNvPicPr>
          <p:nvPr/>
        </p:nvPicPr>
        <p:blipFill>
          <a:blip r:embed="rId6"/>
          <a:stretch>
            <a:fillRect/>
          </a:stretch>
        </p:blipFill>
        <p:spPr>
          <a:xfrm>
            <a:off x="5321902" y="3730778"/>
            <a:ext cx="2877593" cy="1316242"/>
          </a:xfrm>
          <a:prstGeom prst="rect">
            <a:avLst/>
          </a:prstGeom>
          <a:effectLst>
            <a:softEdge rad="12700"/>
          </a:effectLst>
        </p:spPr>
      </p:pic>
    </p:spTree>
    <p:extLst>
      <p:ext uri="{BB962C8B-B14F-4D97-AF65-F5344CB8AC3E}">
        <p14:creationId xmlns:p14="http://schemas.microsoft.com/office/powerpoint/2010/main" val="2656978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Usual data preprocessing, but H2OFrames are required (like pandas </a:t>
            </a:r>
            <a:r>
              <a:rPr lang="en-US" dirty="0" err="1"/>
              <a:t>dataframes</a:t>
            </a:r>
            <a:r>
              <a:rPr lang="en-US" dirty="0"/>
              <a:t>)</a:t>
            </a:r>
          </a:p>
          <a:p>
            <a:r>
              <a:rPr lang="en-US" dirty="0"/>
              <a:t>Train-Test-Split uses H2O’s </a:t>
            </a:r>
            <a:r>
              <a:rPr lang="en-US" dirty="0" err="1"/>
              <a:t>split_frame</a:t>
            </a:r>
            <a:r>
              <a:rPr lang="en-US" dirty="0"/>
              <a:t>() method</a:t>
            </a:r>
          </a:p>
          <a:p>
            <a:pPr lvl="0"/>
            <a:r>
              <a:rPr lang="en-US" dirty="0"/>
              <a:t>Categorical variables types need to be ‘</a:t>
            </a:r>
            <a:r>
              <a:rPr lang="en-US" dirty="0" err="1"/>
              <a:t>enums</a:t>
            </a:r>
            <a:r>
              <a:rPr lang="en-US" dirty="0"/>
              <a:t>’ using .</a:t>
            </a:r>
            <a:r>
              <a:rPr lang="en-US" dirty="0" err="1"/>
              <a:t>asfactor</a:t>
            </a:r>
            <a:r>
              <a:rPr lang="en-US" dirty="0"/>
              <a:t>()</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Preprocessing and Train-Test-Split</a:t>
            </a:r>
          </a:p>
        </p:txBody>
      </p:sp>
      <p:pic>
        <p:nvPicPr>
          <p:cNvPr id="16" name="Picture 15">
            <a:extLst>
              <a:ext uri="{FF2B5EF4-FFF2-40B4-BE49-F238E27FC236}">
                <a16:creationId xmlns:a16="http://schemas.microsoft.com/office/drawing/2014/main" id="{7E3D575A-D9D6-8E47-886E-CE198E53BB6F}"/>
              </a:ext>
            </a:extLst>
          </p:cNvPr>
          <p:cNvPicPr>
            <a:picLocks noChangeAspect="1"/>
          </p:cNvPicPr>
          <p:nvPr/>
        </p:nvPicPr>
        <p:blipFill>
          <a:blip r:embed="rId3"/>
          <a:stretch>
            <a:fillRect/>
          </a:stretch>
        </p:blipFill>
        <p:spPr>
          <a:xfrm>
            <a:off x="1560750" y="2093924"/>
            <a:ext cx="6611316" cy="2954723"/>
          </a:xfrm>
          <a:prstGeom prst="rect">
            <a:avLst/>
          </a:prstGeom>
        </p:spPr>
      </p:pic>
    </p:spTree>
    <p:extLst>
      <p:ext uri="{BB962C8B-B14F-4D97-AF65-F5344CB8AC3E}">
        <p14:creationId xmlns:p14="http://schemas.microsoft.com/office/powerpoint/2010/main" val="3583957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352"/>
        <p:cNvGrpSpPr/>
        <p:nvPr/>
      </p:nvGrpSpPr>
      <p:grpSpPr>
        <a:xfrm>
          <a:off x="0" y="0"/>
          <a:ext cx="0" cy="0"/>
          <a:chOff x="0" y="0"/>
          <a:chExt cx="0" cy="0"/>
        </a:xfrm>
      </p:grpSpPr>
      <p:sp>
        <p:nvSpPr>
          <p:cNvPr id="3" name="Google Shape;174;p16">
            <a:extLst>
              <a:ext uri="{FF2B5EF4-FFF2-40B4-BE49-F238E27FC236}">
                <a16:creationId xmlns:a16="http://schemas.microsoft.com/office/drawing/2014/main" id="{629CD76E-6D71-6F49-BB01-D967644E5981}"/>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Abalone Description and Project Goal</a:t>
            </a:r>
            <a:endParaRPr sz="2800" dirty="0"/>
          </a:p>
        </p:txBody>
      </p:sp>
      <p:sp>
        <p:nvSpPr>
          <p:cNvPr id="4" name="Google Shape;175;p16">
            <a:extLst>
              <a:ext uri="{FF2B5EF4-FFF2-40B4-BE49-F238E27FC236}">
                <a16:creationId xmlns:a16="http://schemas.microsoft.com/office/drawing/2014/main" id="{17FC7A39-6EFA-A047-9A52-8054317B41B3}"/>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marL="76200" indent="0" algn="ctr">
              <a:buNone/>
            </a:pPr>
            <a:r>
              <a:rPr lang="en-US" b="1" dirty="0">
                <a:solidFill>
                  <a:schemeClr val="accent4"/>
                </a:solidFill>
                <a:latin typeface="Avenir Medium" panose="02000503020000020003" pitchFamily="2" charset="0"/>
              </a:rPr>
              <a:t>Abalone are marine snails, typically 20mm – 200mm long, commonly used for food and jewelry</a:t>
            </a:r>
          </a:p>
          <a:p>
            <a:pPr marL="76200" indent="0" algn="ctr">
              <a:buNone/>
            </a:pPr>
            <a:endParaRPr lang="en-US" dirty="0">
              <a:latin typeface="Avenir Medium" panose="02000503020000020003" pitchFamily="2" charset="0"/>
            </a:endParaRPr>
          </a:p>
          <a:p>
            <a:pPr marL="76200" indent="0" algn="ctr">
              <a:buNone/>
            </a:pPr>
            <a:endParaRPr lang="en-US" dirty="0">
              <a:latin typeface="Avenir Medium" panose="02000503020000020003" pitchFamily="2" charset="0"/>
            </a:endParaRPr>
          </a:p>
          <a:p>
            <a:pPr marL="76200" lvl="0" indent="0" algn="l" rtl="0">
              <a:spcBef>
                <a:spcPts val="600"/>
              </a:spcBef>
              <a:spcAft>
                <a:spcPts val="0"/>
              </a:spcAft>
              <a:buSzPts val="2400"/>
              <a:buNone/>
            </a:pPr>
            <a:r>
              <a:rPr lang="en-US" b="1" dirty="0">
                <a:latin typeface="Avenir Medium" panose="02000503020000020003" pitchFamily="2" charset="0"/>
              </a:rPr>
              <a:t>Project Goal</a:t>
            </a:r>
            <a:endParaRPr lang="en-US" sz="1800" b="1" dirty="0">
              <a:latin typeface="Avenir Medium" panose="02000503020000020003" pitchFamily="2" charset="0"/>
            </a:endParaRPr>
          </a:p>
          <a:p>
            <a:pPr lvl="0" algn="l" rtl="0">
              <a:spcBef>
                <a:spcPts val="600"/>
              </a:spcBef>
              <a:spcAft>
                <a:spcPts val="0"/>
              </a:spcAft>
              <a:buSzPts val="2400"/>
            </a:pPr>
            <a:r>
              <a:rPr lang="en-US" sz="1800" dirty="0">
                <a:latin typeface="Avenir Medium" panose="02000503020000020003" pitchFamily="2" charset="0"/>
              </a:rPr>
              <a:t>Predict the age of abalone using physical characteristics</a:t>
            </a:r>
          </a:p>
          <a:p>
            <a:pPr lvl="0" algn="l" rtl="0">
              <a:spcBef>
                <a:spcPts val="600"/>
              </a:spcBef>
              <a:spcAft>
                <a:spcPts val="0"/>
              </a:spcAft>
              <a:buSzPts val="2400"/>
            </a:pPr>
            <a:r>
              <a:rPr lang="en-US" dirty="0">
                <a:latin typeface="Avenir Medium" panose="02000503020000020003" pitchFamily="2" charset="0"/>
              </a:rPr>
              <a:t>Use Machine Learning and Neural Network models</a:t>
            </a:r>
          </a:p>
          <a:p>
            <a:pPr lvl="0" algn="l" rtl="0">
              <a:spcBef>
                <a:spcPts val="600"/>
              </a:spcBef>
              <a:spcAft>
                <a:spcPts val="0"/>
              </a:spcAft>
              <a:buSzPts val="2400"/>
            </a:pPr>
            <a:endParaRPr lang="en-US" sz="1800" dirty="0">
              <a:latin typeface="Avenir Medium" panose="02000503020000020003" pitchFamily="2" charset="0"/>
            </a:endParaRPr>
          </a:p>
        </p:txBody>
      </p:sp>
      <p:grpSp>
        <p:nvGrpSpPr>
          <p:cNvPr id="6" name="Group 5">
            <a:extLst>
              <a:ext uri="{FF2B5EF4-FFF2-40B4-BE49-F238E27FC236}">
                <a16:creationId xmlns:a16="http://schemas.microsoft.com/office/drawing/2014/main" id="{916308C0-DE1E-ED4D-A8AA-A01FDE3356A3}"/>
              </a:ext>
            </a:extLst>
          </p:cNvPr>
          <p:cNvGrpSpPr/>
          <p:nvPr/>
        </p:nvGrpSpPr>
        <p:grpSpPr>
          <a:xfrm>
            <a:off x="2053201" y="3360256"/>
            <a:ext cx="4562427" cy="1737791"/>
            <a:chOff x="1474815" y="2784854"/>
            <a:chExt cx="5972587" cy="2274909"/>
          </a:xfrm>
        </p:grpSpPr>
        <p:pic>
          <p:nvPicPr>
            <p:cNvPr id="5" name="Picture 4">
              <a:extLst>
                <a:ext uri="{FF2B5EF4-FFF2-40B4-BE49-F238E27FC236}">
                  <a16:creationId xmlns:a16="http://schemas.microsoft.com/office/drawing/2014/main" id="{47D69E6A-B57D-B543-997C-86560C1CDC33}"/>
                </a:ext>
              </a:extLst>
            </p:cNvPr>
            <p:cNvPicPr>
              <a:picLocks noChangeAspect="1"/>
            </p:cNvPicPr>
            <p:nvPr/>
          </p:nvPicPr>
          <p:blipFill>
            <a:blip r:embed="rId3"/>
            <a:stretch>
              <a:fillRect/>
            </a:stretch>
          </p:blipFill>
          <p:spPr>
            <a:xfrm>
              <a:off x="1474815" y="2840157"/>
              <a:ext cx="2959474" cy="2219606"/>
            </a:xfrm>
            <a:prstGeom prst="rect">
              <a:avLst/>
            </a:prstGeom>
            <a:effectLst>
              <a:softEdge rad="50800"/>
            </a:effectLst>
          </p:spPr>
        </p:pic>
        <p:sp>
          <p:nvSpPr>
            <p:cNvPr id="14" name="Google Shape;174;p16">
              <a:extLst>
                <a:ext uri="{FF2B5EF4-FFF2-40B4-BE49-F238E27FC236}">
                  <a16:creationId xmlns:a16="http://schemas.microsoft.com/office/drawing/2014/main" id="{5EECC148-B33B-1A45-9986-E66800579552}"/>
                </a:ext>
              </a:extLst>
            </p:cNvPr>
            <p:cNvSpPr txBox="1">
              <a:spLocks/>
            </p:cNvSpPr>
            <p:nvPr/>
          </p:nvSpPr>
          <p:spPr>
            <a:xfrm>
              <a:off x="4652325" y="3720589"/>
              <a:ext cx="428854" cy="432601"/>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1800"/>
                <a:buFont typeface="Averia Libre"/>
                <a:buNone/>
                <a:defRPr sz="24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r>
                <a:rPr lang="en-US" sz="2000" dirty="0"/>
                <a:t>vs</a:t>
              </a:r>
            </a:p>
          </p:txBody>
        </p:sp>
        <p:grpSp>
          <p:nvGrpSpPr>
            <p:cNvPr id="9" name="Group 8">
              <a:extLst>
                <a:ext uri="{FF2B5EF4-FFF2-40B4-BE49-F238E27FC236}">
                  <a16:creationId xmlns:a16="http://schemas.microsoft.com/office/drawing/2014/main" id="{85D144C3-2FF3-814B-8B52-AEBD1851D589}"/>
                </a:ext>
              </a:extLst>
            </p:cNvPr>
            <p:cNvGrpSpPr/>
            <p:nvPr/>
          </p:nvGrpSpPr>
          <p:grpSpPr>
            <a:xfrm>
              <a:off x="5312318" y="2784854"/>
              <a:ext cx="2135084" cy="2235878"/>
              <a:chOff x="5338189" y="1833652"/>
              <a:chExt cx="3011332" cy="3153492"/>
            </a:xfrm>
          </p:grpSpPr>
          <p:pic>
            <p:nvPicPr>
              <p:cNvPr id="11" name="Picture 10">
                <a:extLst>
                  <a:ext uri="{FF2B5EF4-FFF2-40B4-BE49-F238E27FC236}">
                    <a16:creationId xmlns:a16="http://schemas.microsoft.com/office/drawing/2014/main" id="{A86D6884-900D-404F-A693-A197D6B2AFF1}"/>
                  </a:ext>
                </a:extLst>
              </p:cNvPr>
              <p:cNvPicPr>
                <a:picLocks noChangeAspect="1"/>
              </p:cNvPicPr>
              <p:nvPr/>
            </p:nvPicPr>
            <p:blipFill>
              <a:blip r:embed="rId4"/>
              <a:stretch>
                <a:fillRect/>
              </a:stretch>
            </p:blipFill>
            <p:spPr>
              <a:xfrm>
                <a:off x="5338189" y="3510949"/>
                <a:ext cx="2952390" cy="1476195"/>
              </a:xfrm>
              <a:prstGeom prst="rect">
                <a:avLst/>
              </a:prstGeom>
              <a:effectLst>
                <a:softEdge rad="50800"/>
              </a:effectLst>
            </p:spPr>
          </p:pic>
          <p:pic>
            <p:nvPicPr>
              <p:cNvPr id="13" name="Picture 12">
                <a:extLst>
                  <a:ext uri="{FF2B5EF4-FFF2-40B4-BE49-F238E27FC236}">
                    <a16:creationId xmlns:a16="http://schemas.microsoft.com/office/drawing/2014/main" id="{62A54C63-8599-CE41-82A1-254B8DE2D913}"/>
                  </a:ext>
                </a:extLst>
              </p:cNvPr>
              <p:cNvPicPr>
                <a:picLocks noChangeAspect="1"/>
              </p:cNvPicPr>
              <p:nvPr/>
            </p:nvPicPr>
            <p:blipFill>
              <a:blip r:embed="rId5"/>
              <a:stretch>
                <a:fillRect/>
              </a:stretch>
            </p:blipFill>
            <p:spPr>
              <a:xfrm>
                <a:off x="6433228" y="1833652"/>
                <a:ext cx="880196" cy="1476195"/>
              </a:xfrm>
              <a:prstGeom prst="rect">
                <a:avLst/>
              </a:prstGeom>
            </p:spPr>
          </p:pic>
          <p:sp>
            <p:nvSpPr>
              <p:cNvPr id="15" name="&quot;No&quot; Symbol 14">
                <a:extLst>
                  <a:ext uri="{FF2B5EF4-FFF2-40B4-BE49-F238E27FC236}">
                    <a16:creationId xmlns:a16="http://schemas.microsoft.com/office/drawing/2014/main" id="{0C50A378-9C5D-CA41-A09F-39A17515BDDF}"/>
                  </a:ext>
                </a:extLst>
              </p:cNvPr>
              <p:cNvSpPr/>
              <p:nvPr/>
            </p:nvSpPr>
            <p:spPr>
              <a:xfrm>
                <a:off x="5397131" y="2024281"/>
                <a:ext cx="2952390" cy="2956638"/>
              </a:xfrm>
              <a:prstGeom prst="noSmoking">
                <a:avLst>
                  <a:gd name="adj" fmla="val 5312"/>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16" name="Picture 15">
            <a:extLst>
              <a:ext uri="{FF2B5EF4-FFF2-40B4-BE49-F238E27FC236}">
                <a16:creationId xmlns:a16="http://schemas.microsoft.com/office/drawing/2014/main" id="{D6381421-EABE-964D-A757-02547C7B1146}"/>
              </a:ext>
            </a:extLst>
          </p:cNvPr>
          <p:cNvPicPr>
            <a:picLocks noChangeAspect="1"/>
          </p:cNvPicPr>
          <p:nvPr/>
        </p:nvPicPr>
        <p:blipFill>
          <a:blip r:embed="rId6"/>
          <a:stretch>
            <a:fillRect/>
          </a:stretch>
        </p:blipFill>
        <p:spPr>
          <a:xfrm>
            <a:off x="2294776" y="1398372"/>
            <a:ext cx="1585867" cy="1184506"/>
          </a:xfrm>
          <a:prstGeom prst="rect">
            <a:avLst/>
          </a:prstGeom>
          <a:effectLst>
            <a:softEdge rad="38100"/>
          </a:effectLst>
        </p:spPr>
      </p:pic>
      <p:pic>
        <p:nvPicPr>
          <p:cNvPr id="17" name="Picture 16">
            <a:extLst>
              <a:ext uri="{FF2B5EF4-FFF2-40B4-BE49-F238E27FC236}">
                <a16:creationId xmlns:a16="http://schemas.microsoft.com/office/drawing/2014/main" id="{8E9C317B-99CE-074F-B2CD-2B68D0D0BC19}"/>
              </a:ext>
            </a:extLst>
          </p:cNvPr>
          <p:cNvPicPr>
            <a:picLocks noChangeAspect="1"/>
          </p:cNvPicPr>
          <p:nvPr/>
        </p:nvPicPr>
        <p:blipFill>
          <a:blip r:embed="rId7"/>
          <a:stretch>
            <a:fillRect/>
          </a:stretch>
        </p:blipFill>
        <p:spPr>
          <a:xfrm>
            <a:off x="5383111" y="1398372"/>
            <a:ext cx="1741921" cy="1184506"/>
          </a:xfrm>
          <a:prstGeom prst="rect">
            <a:avLst/>
          </a:prstGeom>
          <a:effectLst>
            <a:softEdge rad="381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1529040" cy="3761687"/>
          </a:xfrm>
          <a:prstGeom prst="rect">
            <a:avLst/>
          </a:prstGeom>
        </p:spPr>
        <p:txBody>
          <a:bodyPr spcFirstLastPara="1" wrap="square" lIns="0" tIns="0" rIns="0" bIns="0" anchor="t" anchorCtr="0">
            <a:noAutofit/>
          </a:bodyPr>
          <a:lstStyle/>
          <a:p>
            <a:pPr lvl="0" fontAlgn="ctr"/>
            <a:r>
              <a:rPr lang="en-US" sz="1400" dirty="0"/>
              <a:t>After training the model, the leaderboard ranks models</a:t>
            </a:r>
          </a:p>
          <a:p>
            <a:pPr lvl="0" fontAlgn="ctr"/>
            <a:r>
              <a:rPr lang="en-US" sz="1400" dirty="0">
                <a:latin typeface="Avenir Medium" panose="02000503020000020003" pitchFamily="2" charset="0"/>
              </a:rPr>
              <a:t>You can further </a:t>
            </a:r>
            <a:r>
              <a:rPr lang="en-US" sz="1400" dirty="0"/>
              <a:t>drill-down into the leader’s performance</a:t>
            </a:r>
            <a:endParaRPr sz="14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Training and the Leaderboard</a:t>
            </a:r>
          </a:p>
        </p:txBody>
      </p:sp>
      <p:pic>
        <p:nvPicPr>
          <p:cNvPr id="4" name="Picture 3">
            <a:extLst>
              <a:ext uri="{FF2B5EF4-FFF2-40B4-BE49-F238E27FC236}">
                <a16:creationId xmlns:a16="http://schemas.microsoft.com/office/drawing/2014/main" id="{81523555-F516-9E40-B402-FDF78EA2AC62}"/>
              </a:ext>
            </a:extLst>
          </p:cNvPr>
          <p:cNvPicPr>
            <a:picLocks noChangeAspect="1"/>
          </p:cNvPicPr>
          <p:nvPr/>
        </p:nvPicPr>
        <p:blipFill rotWithShape="1">
          <a:blip r:embed="rId3"/>
          <a:srcRect b="38704"/>
          <a:stretch/>
        </p:blipFill>
        <p:spPr>
          <a:xfrm>
            <a:off x="1774977" y="1325773"/>
            <a:ext cx="2621734" cy="3146400"/>
          </a:xfrm>
          <a:prstGeom prst="rect">
            <a:avLst/>
          </a:prstGeom>
          <a:effectLst>
            <a:softEdge rad="12700"/>
          </a:effectLst>
        </p:spPr>
      </p:pic>
      <p:pic>
        <p:nvPicPr>
          <p:cNvPr id="6" name="Picture 5">
            <a:extLst>
              <a:ext uri="{FF2B5EF4-FFF2-40B4-BE49-F238E27FC236}">
                <a16:creationId xmlns:a16="http://schemas.microsoft.com/office/drawing/2014/main" id="{F7E8A1CD-34D6-9A43-A627-12EACF53F7ED}"/>
              </a:ext>
            </a:extLst>
          </p:cNvPr>
          <p:cNvPicPr>
            <a:picLocks noChangeAspect="1"/>
          </p:cNvPicPr>
          <p:nvPr/>
        </p:nvPicPr>
        <p:blipFill>
          <a:blip r:embed="rId4"/>
          <a:stretch>
            <a:fillRect/>
          </a:stretch>
        </p:blipFill>
        <p:spPr>
          <a:xfrm>
            <a:off x="4689922" y="790809"/>
            <a:ext cx="2104044" cy="4318200"/>
          </a:xfrm>
          <a:prstGeom prst="rect">
            <a:avLst/>
          </a:prstGeom>
          <a:effectLst>
            <a:softEdge rad="12700"/>
          </a:effectLst>
        </p:spPr>
      </p:pic>
      <p:pic>
        <p:nvPicPr>
          <p:cNvPr id="7" name="Picture 6">
            <a:extLst>
              <a:ext uri="{FF2B5EF4-FFF2-40B4-BE49-F238E27FC236}">
                <a16:creationId xmlns:a16="http://schemas.microsoft.com/office/drawing/2014/main" id="{1F848DEC-879F-6741-B18A-8C3786A8F53E}"/>
              </a:ext>
            </a:extLst>
          </p:cNvPr>
          <p:cNvPicPr>
            <a:picLocks noChangeAspect="1"/>
          </p:cNvPicPr>
          <p:nvPr/>
        </p:nvPicPr>
        <p:blipFill>
          <a:blip r:embed="rId5"/>
          <a:stretch>
            <a:fillRect/>
          </a:stretch>
        </p:blipFill>
        <p:spPr>
          <a:xfrm>
            <a:off x="6321900" y="1298487"/>
            <a:ext cx="2767496" cy="3810522"/>
          </a:xfrm>
          <a:prstGeom prst="rect">
            <a:avLst/>
          </a:prstGeom>
          <a:effectLst>
            <a:softEdge rad="12700"/>
          </a:effectLst>
        </p:spPr>
      </p:pic>
      <p:sp>
        <p:nvSpPr>
          <p:cNvPr id="2" name="Rectangle 1">
            <a:extLst>
              <a:ext uri="{FF2B5EF4-FFF2-40B4-BE49-F238E27FC236}">
                <a16:creationId xmlns:a16="http://schemas.microsoft.com/office/drawing/2014/main" id="{47C159C1-1E12-6748-B941-BC9730E8780C}"/>
              </a:ext>
            </a:extLst>
          </p:cNvPr>
          <p:cNvSpPr/>
          <p:nvPr/>
        </p:nvSpPr>
        <p:spPr>
          <a:xfrm>
            <a:off x="1948070" y="2703443"/>
            <a:ext cx="2309191" cy="66261"/>
          </a:xfrm>
          <a:prstGeom prst="rect">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5D4C584-CE71-604D-94AC-246F268E838E}"/>
              </a:ext>
            </a:extLst>
          </p:cNvPr>
          <p:cNvSpPr/>
          <p:nvPr/>
        </p:nvSpPr>
        <p:spPr>
          <a:xfrm>
            <a:off x="4441259" y="2627243"/>
            <a:ext cx="211799" cy="221974"/>
          </a:xfrm>
          <a:prstGeom prst="rightArrow">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AA9C80-AA87-C740-AA7C-4FE996C978FD}"/>
              </a:ext>
            </a:extLst>
          </p:cNvPr>
          <p:cNvPicPr>
            <a:picLocks noChangeAspect="1"/>
          </p:cNvPicPr>
          <p:nvPr/>
        </p:nvPicPr>
        <p:blipFill>
          <a:blip r:embed="rId6"/>
          <a:stretch>
            <a:fillRect/>
          </a:stretch>
        </p:blipFill>
        <p:spPr>
          <a:xfrm>
            <a:off x="7245269" y="790809"/>
            <a:ext cx="1300374" cy="501186"/>
          </a:xfrm>
          <a:prstGeom prst="rect">
            <a:avLst/>
          </a:prstGeom>
          <a:effectLst>
            <a:softEdge rad="12700"/>
          </a:effectLst>
        </p:spPr>
      </p:pic>
    </p:spTree>
    <p:extLst>
      <p:ext uri="{BB962C8B-B14F-4D97-AF65-F5344CB8AC3E}">
        <p14:creationId xmlns:p14="http://schemas.microsoft.com/office/powerpoint/2010/main" val="2288610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3479183"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The web GUI can also provide detailed model info</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Web GUI</a:t>
            </a:r>
          </a:p>
        </p:txBody>
      </p:sp>
      <p:pic>
        <p:nvPicPr>
          <p:cNvPr id="4" name="Picture 3">
            <a:extLst>
              <a:ext uri="{FF2B5EF4-FFF2-40B4-BE49-F238E27FC236}">
                <a16:creationId xmlns:a16="http://schemas.microsoft.com/office/drawing/2014/main" id="{FC5746BF-65E2-134F-881F-134D1421D0D0}"/>
              </a:ext>
            </a:extLst>
          </p:cNvPr>
          <p:cNvPicPr>
            <a:picLocks noChangeAspect="1"/>
          </p:cNvPicPr>
          <p:nvPr/>
        </p:nvPicPr>
        <p:blipFill>
          <a:blip r:embed="rId3"/>
          <a:stretch>
            <a:fillRect/>
          </a:stretch>
        </p:blipFill>
        <p:spPr>
          <a:xfrm>
            <a:off x="0" y="1747717"/>
            <a:ext cx="3645948" cy="3364859"/>
          </a:xfrm>
          <a:prstGeom prst="rect">
            <a:avLst/>
          </a:prstGeom>
          <a:effectLst>
            <a:softEdge rad="12700"/>
          </a:effectLst>
        </p:spPr>
      </p:pic>
      <p:pic>
        <p:nvPicPr>
          <p:cNvPr id="6" name="Picture 5">
            <a:extLst>
              <a:ext uri="{FF2B5EF4-FFF2-40B4-BE49-F238E27FC236}">
                <a16:creationId xmlns:a16="http://schemas.microsoft.com/office/drawing/2014/main" id="{D34CB09D-38D2-1D45-89F1-CD2CB7E870AA}"/>
              </a:ext>
            </a:extLst>
          </p:cNvPr>
          <p:cNvPicPr>
            <a:picLocks noChangeAspect="1"/>
          </p:cNvPicPr>
          <p:nvPr/>
        </p:nvPicPr>
        <p:blipFill>
          <a:blip r:embed="rId4"/>
          <a:stretch>
            <a:fillRect/>
          </a:stretch>
        </p:blipFill>
        <p:spPr>
          <a:xfrm>
            <a:off x="3580314" y="699900"/>
            <a:ext cx="2959113" cy="4275274"/>
          </a:xfrm>
          <a:prstGeom prst="rect">
            <a:avLst/>
          </a:prstGeom>
          <a:effectLst>
            <a:softEdge rad="12700"/>
          </a:effectLst>
        </p:spPr>
      </p:pic>
      <p:pic>
        <p:nvPicPr>
          <p:cNvPr id="8" name="Picture 7">
            <a:extLst>
              <a:ext uri="{FF2B5EF4-FFF2-40B4-BE49-F238E27FC236}">
                <a16:creationId xmlns:a16="http://schemas.microsoft.com/office/drawing/2014/main" id="{13195059-38E9-B144-8891-D0861E96A58F}"/>
              </a:ext>
            </a:extLst>
          </p:cNvPr>
          <p:cNvPicPr>
            <a:picLocks noChangeAspect="1"/>
          </p:cNvPicPr>
          <p:nvPr/>
        </p:nvPicPr>
        <p:blipFill>
          <a:blip r:embed="rId5"/>
          <a:stretch>
            <a:fillRect/>
          </a:stretch>
        </p:blipFill>
        <p:spPr>
          <a:xfrm>
            <a:off x="6577315" y="699899"/>
            <a:ext cx="2501680" cy="2295229"/>
          </a:xfrm>
          <a:prstGeom prst="rect">
            <a:avLst/>
          </a:prstGeom>
          <a:effectLst>
            <a:softEdge rad="12700"/>
          </a:effectLst>
        </p:spPr>
      </p:pic>
      <p:pic>
        <p:nvPicPr>
          <p:cNvPr id="10" name="Picture 9">
            <a:extLst>
              <a:ext uri="{FF2B5EF4-FFF2-40B4-BE49-F238E27FC236}">
                <a16:creationId xmlns:a16="http://schemas.microsoft.com/office/drawing/2014/main" id="{197F56C4-5A84-DB45-A2A1-4CECDAD9FD6B}"/>
              </a:ext>
            </a:extLst>
          </p:cNvPr>
          <p:cNvPicPr>
            <a:picLocks noChangeAspect="1"/>
          </p:cNvPicPr>
          <p:nvPr/>
        </p:nvPicPr>
        <p:blipFill>
          <a:blip r:embed="rId6"/>
          <a:stretch>
            <a:fillRect/>
          </a:stretch>
        </p:blipFill>
        <p:spPr>
          <a:xfrm>
            <a:off x="6577315" y="3290369"/>
            <a:ext cx="2501680" cy="1684805"/>
          </a:xfrm>
          <a:prstGeom prst="rect">
            <a:avLst/>
          </a:prstGeom>
          <a:effectLst>
            <a:softEdge rad="12700"/>
          </a:effectLst>
        </p:spPr>
      </p:pic>
    </p:spTree>
    <p:extLst>
      <p:ext uri="{BB962C8B-B14F-4D97-AF65-F5344CB8AC3E}">
        <p14:creationId xmlns:p14="http://schemas.microsoft.com/office/powerpoint/2010/main" val="3289941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Modeling Plan and Results</a:t>
            </a:r>
          </a:p>
        </p:txBody>
      </p:sp>
      <p:pic>
        <p:nvPicPr>
          <p:cNvPr id="13" name="Picture 12">
            <a:extLst>
              <a:ext uri="{FF2B5EF4-FFF2-40B4-BE49-F238E27FC236}">
                <a16:creationId xmlns:a16="http://schemas.microsoft.com/office/drawing/2014/main" id="{F2F69D95-1A4F-A844-9841-AFEE17F01065}"/>
              </a:ext>
            </a:extLst>
          </p:cNvPr>
          <p:cNvPicPr>
            <a:picLocks noChangeAspect="1"/>
          </p:cNvPicPr>
          <p:nvPr/>
        </p:nvPicPr>
        <p:blipFill>
          <a:blip r:embed="rId3"/>
          <a:stretch>
            <a:fillRect/>
          </a:stretch>
        </p:blipFill>
        <p:spPr>
          <a:xfrm>
            <a:off x="188821" y="741699"/>
            <a:ext cx="5740150" cy="2646960"/>
          </a:xfrm>
          <a:prstGeom prst="rect">
            <a:avLst/>
          </a:prstGeom>
          <a:effectLst>
            <a:softEdge rad="25400"/>
          </a:effectLst>
        </p:spPr>
      </p:pic>
      <p:pic>
        <p:nvPicPr>
          <p:cNvPr id="4" name="Picture 3">
            <a:extLst>
              <a:ext uri="{FF2B5EF4-FFF2-40B4-BE49-F238E27FC236}">
                <a16:creationId xmlns:a16="http://schemas.microsoft.com/office/drawing/2014/main" id="{88C1B8D4-8400-FE4E-B870-0C156399B4AF}"/>
              </a:ext>
            </a:extLst>
          </p:cNvPr>
          <p:cNvPicPr>
            <a:picLocks noChangeAspect="1"/>
          </p:cNvPicPr>
          <p:nvPr/>
        </p:nvPicPr>
        <p:blipFill>
          <a:blip r:embed="rId4"/>
          <a:stretch>
            <a:fillRect/>
          </a:stretch>
        </p:blipFill>
        <p:spPr>
          <a:xfrm>
            <a:off x="6057182" y="477371"/>
            <a:ext cx="2955958" cy="1822076"/>
          </a:xfrm>
          <a:prstGeom prst="rect">
            <a:avLst/>
          </a:prstGeom>
          <a:effectLst>
            <a:softEdge rad="12700"/>
          </a:effectLst>
        </p:spPr>
      </p:pic>
      <p:pic>
        <p:nvPicPr>
          <p:cNvPr id="9" name="Picture 8">
            <a:extLst>
              <a:ext uri="{FF2B5EF4-FFF2-40B4-BE49-F238E27FC236}">
                <a16:creationId xmlns:a16="http://schemas.microsoft.com/office/drawing/2014/main" id="{BB47BA5B-35C8-3643-9448-F1D1DBA11FF8}"/>
              </a:ext>
            </a:extLst>
          </p:cNvPr>
          <p:cNvPicPr>
            <a:picLocks noChangeAspect="1"/>
          </p:cNvPicPr>
          <p:nvPr/>
        </p:nvPicPr>
        <p:blipFill rotWithShape="1">
          <a:blip r:embed="rId5"/>
          <a:srcRect b="53669"/>
          <a:stretch/>
        </p:blipFill>
        <p:spPr>
          <a:xfrm>
            <a:off x="6061012" y="2397212"/>
            <a:ext cx="2952128" cy="1291892"/>
          </a:xfrm>
          <a:prstGeom prst="rect">
            <a:avLst/>
          </a:prstGeom>
          <a:effectLst>
            <a:softEdge rad="12700"/>
          </a:effectLst>
        </p:spPr>
      </p:pic>
      <p:pic>
        <p:nvPicPr>
          <p:cNvPr id="19" name="Picture 18">
            <a:extLst>
              <a:ext uri="{FF2B5EF4-FFF2-40B4-BE49-F238E27FC236}">
                <a16:creationId xmlns:a16="http://schemas.microsoft.com/office/drawing/2014/main" id="{22C0A81F-2B99-714F-9D97-182D8D029B9F}"/>
              </a:ext>
            </a:extLst>
          </p:cNvPr>
          <p:cNvPicPr>
            <a:picLocks noChangeAspect="1"/>
          </p:cNvPicPr>
          <p:nvPr/>
        </p:nvPicPr>
        <p:blipFill rotWithShape="1">
          <a:blip r:embed="rId5"/>
          <a:srcRect t="52864"/>
          <a:stretch/>
        </p:blipFill>
        <p:spPr>
          <a:xfrm>
            <a:off x="6057182" y="3757864"/>
            <a:ext cx="2952128" cy="1314317"/>
          </a:xfrm>
          <a:prstGeom prst="rect">
            <a:avLst/>
          </a:prstGeom>
          <a:effectLst>
            <a:softEdge rad="12700"/>
          </a:effectLst>
        </p:spPr>
      </p:pic>
      <p:pic>
        <p:nvPicPr>
          <p:cNvPr id="20" name="Picture 19">
            <a:extLst>
              <a:ext uri="{FF2B5EF4-FFF2-40B4-BE49-F238E27FC236}">
                <a16:creationId xmlns:a16="http://schemas.microsoft.com/office/drawing/2014/main" id="{C0A168F3-CAEA-AD44-8590-12E733B26841}"/>
              </a:ext>
            </a:extLst>
          </p:cNvPr>
          <p:cNvPicPr>
            <a:picLocks noChangeAspect="1"/>
          </p:cNvPicPr>
          <p:nvPr/>
        </p:nvPicPr>
        <p:blipFill rotWithShape="1">
          <a:blip r:embed="rId6"/>
          <a:srcRect l="9850" t="8809" r="9383" b="6827"/>
          <a:stretch/>
        </p:blipFill>
        <p:spPr>
          <a:xfrm>
            <a:off x="1061432" y="3403037"/>
            <a:ext cx="3994929" cy="1669144"/>
          </a:xfrm>
          <a:prstGeom prst="rect">
            <a:avLst/>
          </a:prstGeom>
        </p:spPr>
      </p:pic>
    </p:spTree>
    <p:extLst>
      <p:ext uri="{BB962C8B-B14F-4D97-AF65-F5344CB8AC3E}">
        <p14:creationId xmlns:p14="http://schemas.microsoft.com/office/powerpoint/2010/main" val="2247445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668503"/>
            <a:ext cx="8873835" cy="3761687"/>
          </a:xfrm>
          <a:prstGeom prst="rect">
            <a:avLst/>
          </a:prstGeom>
        </p:spPr>
        <p:txBody>
          <a:bodyPr spcFirstLastPara="1" wrap="square" lIns="0" tIns="0" rIns="0" bIns="0" anchor="t" anchorCtr="0">
            <a:noAutofit/>
          </a:bodyPr>
          <a:lstStyle/>
          <a:p>
            <a:r>
              <a:rPr lang="en-US" dirty="0"/>
              <a:t>Tested</a:t>
            </a:r>
          </a:p>
          <a:p>
            <a:pPr lvl="1"/>
            <a:r>
              <a:rPr lang="en-US" dirty="0"/>
              <a:t>Deep versus Simple</a:t>
            </a:r>
          </a:p>
          <a:p>
            <a:pPr lvl="1"/>
            <a:r>
              <a:rPr lang="en-US" dirty="0"/>
              <a:t>Regression versus Classification</a:t>
            </a:r>
          </a:p>
          <a:p>
            <a:pPr lvl="1"/>
            <a:r>
              <a:rPr lang="en-US" dirty="0"/>
              <a:t>For just Regression, stratified versus unstratified</a:t>
            </a:r>
          </a:p>
          <a:p>
            <a:pPr lvl="1"/>
            <a:r>
              <a:rPr lang="en-US" dirty="0"/>
              <a:t>For just Classification, bins versus no bins</a:t>
            </a:r>
          </a:p>
          <a:p>
            <a:r>
              <a:rPr lang="en-US" dirty="0"/>
              <a:t>Details about Set-Up</a:t>
            </a:r>
          </a:p>
          <a:p>
            <a:pPr lvl="1"/>
            <a:r>
              <a:rPr lang="en-US" dirty="0"/>
              <a:t>Simple Neural Networks had just one hidden layer</a:t>
            </a:r>
          </a:p>
          <a:p>
            <a:pPr lvl="1"/>
            <a:r>
              <a:rPr lang="en-US" dirty="0"/>
              <a:t>Deep Neural Network had four hidden layers</a:t>
            </a:r>
          </a:p>
          <a:p>
            <a:pPr lvl="1"/>
            <a:r>
              <a:rPr lang="en-US" dirty="0"/>
              <a:t>For classification with bins, bins were increments of 5 rings (1-5, 6-10, etc.) </a:t>
            </a:r>
          </a:p>
          <a:p>
            <a:pPr lvl="1"/>
            <a:r>
              <a:rPr lang="en-US" dirty="0"/>
              <a:t>Hidden Layer Nodes: 128 first layer, 256 latter layers</a:t>
            </a:r>
          </a:p>
          <a:p>
            <a:pPr lvl="1"/>
            <a:r>
              <a:rPr lang="en-US" dirty="0"/>
              <a:t>1,000 epochs; kernel regularized with l1 and l2 = 0.01 with exceptions</a:t>
            </a:r>
          </a:p>
          <a:p>
            <a:pPr lvl="1"/>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Model Set-Ups</a:t>
            </a:r>
          </a:p>
        </p:txBody>
      </p:sp>
    </p:spTree>
    <p:extLst>
      <p:ext uri="{BB962C8B-B14F-4D97-AF65-F5344CB8AC3E}">
        <p14:creationId xmlns:p14="http://schemas.microsoft.com/office/powerpoint/2010/main" val="1953434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a:xfrm>
            <a:off x="257695" y="95848"/>
            <a:ext cx="8529385" cy="432600"/>
          </a:xfrm>
        </p:spPr>
        <p:txBody>
          <a:bodyPr/>
          <a:lstStyle/>
          <a:p>
            <a:r>
              <a:rPr lang="en-US" dirty="0"/>
              <a:t>Neural Network Models Tested</a:t>
            </a:r>
          </a:p>
        </p:txBody>
      </p:sp>
      <p:graphicFrame>
        <p:nvGraphicFramePr>
          <p:cNvPr id="4" name="Table 4">
            <a:extLst>
              <a:ext uri="{FF2B5EF4-FFF2-40B4-BE49-F238E27FC236}">
                <a16:creationId xmlns:a16="http://schemas.microsoft.com/office/drawing/2014/main" id="{17BA83B2-CCE6-4BF2-B548-80893A28992F}"/>
              </a:ext>
            </a:extLst>
          </p:cNvPr>
          <p:cNvGraphicFramePr>
            <a:graphicFrameLocks/>
          </p:cNvGraphicFramePr>
          <p:nvPr/>
        </p:nvGraphicFramePr>
        <p:xfrm>
          <a:off x="135080" y="921693"/>
          <a:ext cx="8873833" cy="2103120"/>
        </p:xfrm>
        <a:graphic>
          <a:graphicData uri="http://schemas.openxmlformats.org/drawingml/2006/table">
            <a:tbl>
              <a:tblPr firstRow="1" bandRow="1">
                <a:tableStyleId>{5C22544A-7EE6-4342-B048-85BDC9FD1C3A}</a:tableStyleId>
              </a:tblPr>
              <a:tblGrid>
                <a:gridCol w="1253379">
                  <a:extLst>
                    <a:ext uri="{9D8B030D-6E8A-4147-A177-3AD203B41FA5}">
                      <a16:colId xmlns:a16="http://schemas.microsoft.com/office/drawing/2014/main" val="3752672680"/>
                    </a:ext>
                  </a:extLst>
                </a:gridCol>
                <a:gridCol w="965922">
                  <a:extLst>
                    <a:ext uri="{9D8B030D-6E8A-4147-A177-3AD203B41FA5}">
                      <a16:colId xmlns:a16="http://schemas.microsoft.com/office/drawing/2014/main" val="3727467556"/>
                    </a:ext>
                  </a:extLst>
                </a:gridCol>
                <a:gridCol w="1266490">
                  <a:extLst>
                    <a:ext uri="{9D8B030D-6E8A-4147-A177-3AD203B41FA5}">
                      <a16:colId xmlns:a16="http://schemas.microsoft.com/office/drawing/2014/main" val="1830898315"/>
                    </a:ext>
                  </a:extLst>
                </a:gridCol>
                <a:gridCol w="1266490">
                  <a:extLst>
                    <a:ext uri="{9D8B030D-6E8A-4147-A177-3AD203B41FA5}">
                      <a16:colId xmlns:a16="http://schemas.microsoft.com/office/drawing/2014/main" val="3856942041"/>
                    </a:ext>
                  </a:extLst>
                </a:gridCol>
                <a:gridCol w="951462">
                  <a:extLst>
                    <a:ext uri="{9D8B030D-6E8A-4147-A177-3AD203B41FA5}">
                      <a16:colId xmlns:a16="http://schemas.microsoft.com/office/drawing/2014/main" val="4159443642"/>
                    </a:ext>
                  </a:extLst>
                </a:gridCol>
                <a:gridCol w="951462">
                  <a:extLst>
                    <a:ext uri="{9D8B030D-6E8A-4147-A177-3AD203B41FA5}">
                      <a16:colId xmlns:a16="http://schemas.microsoft.com/office/drawing/2014/main" val="122436072"/>
                    </a:ext>
                  </a:extLst>
                </a:gridCol>
                <a:gridCol w="1109314">
                  <a:extLst>
                    <a:ext uri="{9D8B030D-6E8A-4147-A177-3AD203B41FA5}">
                      <a16:colId xmlns:a16="http://schemas.microsoft.com/office/drawing/2014/main" val="1238864481"/>
                    </a:ext>
                  </a:extLst>
                </a:gridCol>
                <a:gridCol w="1109314">
                  <a:extLst>
                    <a:ext uri="{9D8B030D-6E8A-4147-A177-3AD203B41FA5}">
                      <a16:colId xmlns:a16="http://schemas.microsoft.com/office/drawing/2014/main" val="524209027"/>
                    </a:ext>
                  </a:extLst>
                </a:gridCol>
              </a:tblGrid>
              <a:tr h="268635">
                <a:tc>
                  <a:txBody>
                    <a:bodyPr/>
                    <a:lstStyle/>
                    <a:p>
                      <a:r>
                        <a:rPr lang="en-US" sz="1200" dirty="0">
                          <a:solidFill>
                            <a:schemeClr val="tx1"/>
                          </a:solidFill>
                        </a:rPr>
                        <a:t>Stratification?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L1, L2 Kernel Regularization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Last Epoch 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Training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Test Loss</a:t>
                      </a:r>
                    </a:p>
                  </a:txBody>
                  <a:tcPr/>
                </a:tc>
                <a:tc>
                  <a:txBody>
                    <a:bodyPr/>
                    <a:lstStyle/>
                    <a:p>
                      <a:r>
                        <a:rPr lang="en-US" sz="1200" dirty="0">
                          <a:solidFill>
                            <a:schemeClr val="tx1"/>
                          </a:solidFill>
                        </a:rPr>
                        <a:t>MSE</a:t>
                      </a:r>
                    </a:p>
                  </a:txBody>
                  <a:tcPr/>
                </a:tc>
                <a:tc>
                  <a:txBody>
                    <a:bodyPr/>
                    <a:lstStyle/>
                    <a:p>
                      <a:r>
                        <a:rPr lang="en-US" sz="1200" dirty="0">
                          <a:solidFill>
                            <a:schemeClr val="tx1"/>
                          </a:solidFill>
                        </a:rPr>
                        <a:t>R-Squared</a:t>
                      </a:r>
                    </a:p>
                  </a:txBody>
                  <a:tcPr/>
                </a:tc>
                <a:extLst>
                  <a:ext uri="{0D108BD9-81ED-4DB2-BD59-A6C34878D82A}">
                    <a16:rowId xmlns:a16="http://schemas.microsoft.com/office/drawing/2014/main" val="1575282566"/>
                  </a:ext>
                </a:extLst>
              </a:tr>
              <a:tr h="161181">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0.01</a:t>
                      </a:r>
                    </a:p>
                  </a:txBody>
                  <a:tcPr/>
                </a:tc>
                <a:tc>
                  <a:txBody>
                    <a:bodyPr/>
                    <a:lstStyle/>
                    <a:p>
                      <a:r>
                        <a:rPr lang="en-US" sz="1200" dirty="0"/>
                        <a:t>0.5362 </a:t>
                      </a:r>
                    </a:p>
                  </a:txBody>
                  <a:tcPr/>
                </a:tc>
                <a:tc>
                  <a:txBody>
                    <a:bodyPr/>
                    <a:lstStyle/>
                    <a:p>
                      <a:r>
                        <a:rPr lang="en-US" sz="1200" dirty="0"/>
                        <a:t>0.5388</a:t>
                      </a:r>
                    </a:p>
                  </a:txBody>
                  <a:tcPr/>
                </a:tc>
                <a:tc>
                  <a:txBody>
                    <a:bodyPr/>
                    <a:lstStyle/>
                    <a:p>
                      <a:r>
                        <a:rPr lang="en-US" sz="1200" dirty="0"/>
                        <a:t>0.5493</a:t>
                      </a:r>
                    </a:p>
                  </a:txBody>
                  <a:tcPr/>
                </a:tc>
                <a:tc>
                  <a:txBody>
                    <a:bodyPr/>
                    <a:lstStyle/>
                    <a:p>
                      <a:r>
                        <a:rPr lang="en-US" sz="1200" dirty="0"/>
                        <a:t>0.53207</a:t>
                      </a:r>
                    </a:p>
                  </a:txBody>
                  <a:tcPr/>
                </a:tc>
                <a:tc>
                  <a:txBody>
                    <a:bodyPr/>
                    <a:lstStyle/>
                    <a:p>
                      <a:r>
                        <a:rPr lang="en-US" sz="1200" dirty="0"/>
                        <a:t>0.4680</a:t>
                      </a:r>
                    </a:p>
                  </a:txBody>
                  <a:tcPr/>
                </a:tc>
                <a:extLst>
                  <a:ext uri="{0D108BD9-81ED-4DB2-BD59-A6C34878D82A}">
                    <a16:rowId xmlns:a16="http://schemas.microsoft.com/office/drawing/2014/main" val="2136098259"/>
                  </a:ext>
                </a:extLst>
              </a:tr>
              <a:tr h="161181">
                <a:tc>
                  <a:txBody>
                    <a:bodyPr/>
                    <a:lstStyle/>
                    <a:p>
                      <a:r>
                        <a:rPr lang="en-US" sz="1200" dirty="0"/>
                        <a:t>N</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0.5345</a:t>
                      </a:r>
                    </a:p>
                  </a:txBody>
                  <a:tcPr/>
                </a:tc>
                <a:tc>
                  <a:txBody>
                    <a:bodyPr/>
                    <a:lstStyle/>
                    <a:p>
                      <a:r>
                        <a:rPr lang="en-US" sz="1200" dirty="0"/>
                        <a:t>0.5343</a:t>
                      </a:r>
                    </a:p>
                  </a:txBody>
                  <a:tcPr/>
                </a:tc>
                <a:tc>
                  <a:txBody>
                    <a:bodyPr/>
                    <a:lstStyle/>
                    <a:p>
                      <a:r>
                        <a:rPr lang="en-US" sz="1200" dirty="0"/>
                        <a:t>0.5455</a:t>
                      </a:r>
                    </a:p>
                  </a:txBody>
                  <a:tcPr/>
                </a:tc>
                <a:tc>
                  <a:txBody>
                    <a:bodyPr/>
                    <a:lstStyle/>
                    <a:p>
                      <a:r>
                        <a:rPr lang="en-US" sz="1200" dirty="0"/>
                        <a:t>0.5337</a:t>
                      </a:r>
                    </a:p>
                  </a:txBody>
                  <a:tcPr/>
                </a:tc>
                <a:tc>
                  <a:txBody>
                    <a:bodyPr/>
                    <a:lstStyle/>
                    <a:p>
                      <a:r>
                        <a:rPr lang="en-US" sz="1200" dirty="0"/>
                        <a:t>0.4583</a:t>
                      </a:r>
                    </a:p>
                  </a:txBody>
                  <a:tcPr/>
                </a:tc>
                <a:extLst>
                  <a:ext uri="{0D108BD9-81ED-4DB2-BD59-A6C34878D82A}">
                    <a16:rowId xmlns:a16="http://schemas.microsoft.com/office/drawing/2014/main" val="3094256623"/>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0.9399</a:t>
                      </a:r>
                    </a:p>
                  </a:txBody>
                  <a:tcPr/>
                </a:tc>
                <a:tc>
                  <a:txBody>
                    <a:bodyPr/>
                    <a:lstStyle/>
                    <a:p>
                      <a:r>
                        <a:rPr lang="en-US" sz="1200" dirty="0"/>
                        <a:t>0.9450</a:t>
                      </a:r>
                    </a:p>
                  </a:txBody>
                  <a:tcPr/>
                </a:tc>
                <a:tc>
                  <a:txBody>
                    <a:bodyPr/>
                    <a:lstStyle/>
                    <a:p>
                      <a:r>
                        <a:rPr lang="en-US" sz="1200" dirty="0"/>
                        <a:t>0.9436</a:t>
                      </a:r>
                    </a:p>
                  </a:txBody>
                  <a:tcPr/>
                </a:tc>
                <a:tc>
                  <a:txBody>
                    <a:bodyPr/>
                    <a:lstStyle/>
                    <a:p>
                      <a:r>
                        <a:rPr lang="en-US" sz="1200" dirty="0"/>
                        <a:t>1.0821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-0.0818</a:t>
                      </a:r>
                    </a:p>
                  </a:txBody>
                  <a:tcPr/>
                </a:tc>
                <a:extLst>
                  <a:ext uri="{0D108BD9-81ED-4DB2-BD59-A6C34878D82A}">
                    <a16:rowId xmlns:a16="http://schemas.microsoft.com/office/drawing/2014/main" val="2460729364"/>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0.9428</a:t>
                      </a:r>
                    </a:p>
                  </a:txBody>
                  <a:tcPr/>
                </a:tc>
                <a:tc>
                  <a:txBody>
                    <a:bodyPr/>
                    <a:lstStyle/>
                    <a:p>
                      <a:r>
                        <a:rPr lang="en-US" sz="1200" dirty="0"/>
                        <a:t>0.9395</a:t>
                      </a:r>
                    </a:p>
                  </a:txBody>
                  <a:tcPr/>
                </a:tc>
                <a:tc>
                  <a:txBody>
                    <a:bodyPr/>
                    <a:lstStyle/>
                    <a:p>
                      <a:r>
                        <a:rPr lang="en-US" sz="1200" dirty="0"/>
                        <a:t>0.9417</a:t>
                      </a:r>
                    </a:p>
                  </a:txBody>
                  <a:tcPr/>
                </a:tc>
                <a:tc>
                  <a:txBody>
                    <a:bodyPr/>
                    <a:lstStyle/>
                    <a:p>
                      <a:r>
                        <a:rPr lang="en-US" sz="1200" dirty="0"/>
                        <a:t>1.0754</a:t>
                      </a:r>
                    </a:p>
                  </a:txBody>
                  <a:tcPr/>
                </a:tc>
                <a:tc>
                  <a:txBody>
                    <a:bodyPr/>
                    <a:lstStyle/>
                    <a:p>
                      <a:r>
                        <a:rPr lang="en-US" sz="1200" dirty="0"/>
                        <a:t>-0.0913</a:t>
                      </a:r>
                    </a:p>
                  </a:txBody>
                  <a:tcPr/>
                </a:tc>
                <a:extLst>
                  <a:ext uri="{0D108BD9-81ED-4DB2-BD59-A6C34878D82A}">
                    <a16:rowId xmlns:a16="http://schemas.microsoft.com/office/drawing/2014/main" val="945802448"/>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0.005</a:t>
                      </a:r>
                    </a:p>
                  </a:txBody>
                  <a:tcPr/>
                </a:tc>
                <a:tc>
                  <a:txBody>
                    <a:bodyPr/>
                    <a:lstStyle/>
                    <a:p>
                      <a:r>
                        <a:rPr lang="en-US" sz="1200" dirty="0"/>
                        <a:t>0.6424 </a:t>
                      </a:r>
                    </a:p>
                  </a:txBody>
                  <a:tcPr/>
                </a:tc>
                <a:tc>
                  <a:txBody>
                    <a:bodyPr/>
                    <a:lstStyle/>
                    <a:p>
                      <a:r>
                        <a:rPr lang="en-US" sz="1200" dirty="0"/>
                        <a:t>0.6450</a:t>
                      </a:r>
                    </a:p>
                  </a:txBody>
                  <a:tcPr/>
                </a:tc>
                <a:tc>
                  <a:txBody>
                    <a:bodyPr/>
                    <a:lstStyle/>
                    <a:p>
                      <a:r>
                        <a:rPr lang="en-US" sz="1200" dirty="0"/>
                        <a:t>0.6567</a:t>
                      </a:r>
                    </a:p>
                  </a:txBody>
                  <a:tcPr/>
                </a:tc>
                <a:tc>
                  <a:txBody>
                    <a:bodyPr/>
                    <a:lstStyle/>
                    <a:p>
                      <a:r>
                        <a:rPr lang="en-US" sz="1200" dirty="0"/>
                        <a:t>0.5134</a:t>
                      </a:r>
                    </a:p>
                  </a:txBody>
                  <a:tcPr/>
                </a:tc>
                <a:tc>
                  <a:txBody>
                    <a:bodyPr/>
                    <a:lstStyle/>
                    <a:p>
                      <a:r>
                        <a:rPr lang="en-US" sz="1200" dirty="0"/>
                        <a:t>0.4868</a:t>
                      </a:r>
                    </a:p>
                  </a:txBody>
                  <a:tcPr/>
                </a:tc>
                <a:extLst>
                  <a:ext uri="{0D108BD9-81ED-4DB2-BD59-A6C34878D82A}">
                    <a16:rowId xmlns:a16="http://schemas.microsoft.com/office/drawing/2014/main" val="3814575845"/>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mn-lt"/>
                          <a:ea typeface="+mn-ea"/>
                          <a:cs typeface="+mn-cs"/>
                          <a:sym typeface="Arial"/>
                        </a:rPr>
                        <a:t>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0.6421 </a:t>
                      </a:r>
                    </a:p>
                  </a:txBody>
                  <a:tcPr/>
                </a:tc>
                <a:tc>
                  <a:txBody>
                    <a:bodyPr/>
                    <a:lstStyle/>
                    <a:p>
                      <a:r>
                        <a:rPr lang="en-US" sz="1200" dirty="0"/>
                        <a:t>0.6427</a:t>
                      </a:r>
                    </a:p>
                  </a:txBody>
                  <a:tcPr/>
                </a:tc>
                <a:tc>
                  <a:txBody>
                    <a:bodyPr/>
                    <a:lstStyle/>
                    <a:p>
                      <a:r>
                        <a:rPr lang="en-US" sz="1200" dirty="0"/>
                        <a:t>0.6549</a:t>
                      </a:r>
                    </a:p>
                  </a:txBody>
                  <a:tcPr/>
                </a:tc>
                <a:tc>
                  <a:txBody>
                    <a:bodyPr/>
                    <a:lstStyle/>
                    <a:p>
                      <a:r>
                        <a:rPr lang="en-US" sz="1200" dirty="0"/>
                        <a:t>0.5112</a:t>
                      </a:r>
                    </a:p>
                  </a:txBody>
                  <a:tcPr/>
                </a:tc>
                <a:tc>
                  <a:txBody>
                    <a:bodyPr/>
                    <a:lstStyle/>
                    <a:p>
                      <a:r>
                        <a:rPr lang="en-US" sz="1200" dirty="0"/>
                        <a:t>0.4812</a:t>
                      </a:r>
                    </a:p>
                  </a:txBody>
                  <a:tcPr/>
                </a:tc>
                <a:extLst>
                  <a:ext uri="{0D108BD9-81ED-4DB2-BD59-A6C34878D82A}">
                    <a16:rowId xmlns:a16="http://schemas.microsoft.com/office/drawing/2014/main" val="3549358783"/>
                  </a:ext>
                </a:extLst>
              </a:tr>
            </a:tbl>
          </a:graphicData>
        </a:graphic>
      </p:graphicFrame>
      <p:graphicFrame>
        <p:nvGraphicFramePr>
          <p:cNvPr id="5" name="Table 4">
            <a:extLst>
              <a:ext uri="{FF2B5EF4-FFF2-40B4-BE49-F238E27FC236}">
                <a16:creationId xmlns:a16="http://schemas.microsoft.com/office/drawing/2014/main" id="{759524C3-14AA-4A68-B75E-818256EBF009}"/>
              </a:ext>
            </a:extLst>
          </p:cNvPr>
          <p:cNvGraphicFramePr>
            <a:graphicFrameLocks/>
          </p:cNvGraphicFramePr>
          <p:nvPr/>
        </p:nvGraphicFramePr>
        <p:xfrm>
          <a:off x="135077" y="3409341"/>
          <a:ext cx="8873836" cy="1567324"/>
        </p:xfrm>
        <a:graphic>
          <a:graphicData uri="http://schemas.openxmlformats.org/drawingml/2006/table">
            <a:tbl>
              <a:tblPr firstRow="1" bandRow="1">
                <a:tableStyleId>{5C22544A-7EE6-4342-B048-85BDC9FD1C3A}</a:tableStyleId>
              </a:tblPr>
              <a:tblGrid>
                <a:gridCol w="634821">
                  <a:extLst>
                    <a:ext uri="{9D8B030D-6E8A-4147-A177-3AD203B41FA5}">
                      <a16:colId xmlns:a16="http://schemas.microsoft.com/office/drawing/2014/main" val="3960410877"/>
                    </a:ext>
                  </a:extLst>
                </a:gridCol>
                <a:gridCol w="1127120">
                  <a:extLst>
                    <a:ext uri="{9D8B030D-6E8A-4147-A177-3AD203B41FA5}">
                      <a16:colId xmlns:a16="http://schemas.microsoft.com/office/drawing/2014/main" val="3727467556"/>
                    </a:ext>
                  </a:extLst>
                </a:gridCol>
                <a:gridCol w="1282105">
                  <a:extLst>
                    <a:ext uri="{9D8B030D-6E8A-4147-A177-3AD203B41FA5}">
                      <a16:colId xmlns:a16="http://schemas.microsoft.com/office/drawing/2014/main" val="1238864481"/>
                    </a:ext>
                  </a:extLst>
                </a:gridCol>
                <a:gridCol w="1042840">
                  <a:extLst>
                    <a:ext uri="{9D8B030D-6E8A-4147-A177-3AD203B41FA5}">
                      <a16:colId xmlns:a16="http://schemas.microsoft.com/office/drawing/2014/main" val="1622134074"/>
                    </a:ext>
                  </a:extLst>
                </a:gridCol>
                <a:gridCol w="1042840">
                  <a:extLst>
                    <a:ext uri="{9D8B030D-6E8A-4147-A177-3AD203B41FA5}">
                      <a16:colId xmlns:a16="http://schemas.microsoft.com/office/drawing/2014/main" val="2261474133"/>
                    </a:ext>
                  </a:extLst>
                </a:gridCol>
                <a:gridCol w="1531960">
                  <a:extLst>
                    <a:ext uri="{9D8B030D-6E8A-4147-A177-3AD203B41FA5}">
                      <a16:colId xmlns:a16="http://schemas.microsoft.com/office/drawing/2014/main" val="524209027"/>
                    </a:ext>
                  </a:extLst>
                </a:gridCol>
                <a:gridCol w="1106075">
                  <a:extLst>
                    <a:ext uri="{9D8B030D-6E8A-4147-A177-3AD203B41FA5}">
                      <a16:colId xmlns:a16="http://schemas.microsoft.com/office/drawing/2014/main" val="2649962767"/>
                    </a:ext>
                  </a:extLst>
                </a:gridCol>
                <a:gridCol w="1106075">
                  <a:extLst>
                    <a:ext uri="{9D8B030D-6E8A-4147-A177-3AD203B41FA5}">
                      <a16:colId xmlns:a16="http://schemas.microsoft.com/office/drawing/2014/main" val="915363432"/>
                    </a:ext>
                  </a:extLst>
                </a:gridCol>
              </a:tblGrid>
              <a:tr h="2871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Bins?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r>
                        <a:rPr lang="en-US" sz="1200" dirty="0">
                          <a:solidFill>
                            <a:schemeClr val="tx1"/>
                          </a:solidFill>
                        </a:rPr>
                        <a:t>Last Epoch Loss</a:t>
                      </a:r>
                    </a:p>
                  </a:txBody>
                  <a:tcPr/>
                </a:tc>
                <a:tc>
                  <a:txBody>
                    <a:bodyPr/>
                    <a:lstStyle/>
                    <a:p>
                      <a:r>
                        <a:rPr lang="en-US" sz="1200" dirty="0">
                          <a:solidFill>
                            <a:schemeClr val="tx1"/>
                          </a:solidFill>
                        </a:rPr>
                        <a:t>Training Loss</a:t>
                      </a:r>
                    </a:p>
                  </a:txBody>
                  <a:tcPr/>
                </a:tc>
                <a:tc>
                  <a:txBody>
                    <a:bodyPr/>
                    <a:lstStyle/>
                    <a:p>
                      <a:r>
                        <a:rPr lang="en-US" sz="1200" dirty="0">
                          <a:solidFill>
                            <a:schemeClr val="tx1"/>
                          </a:solidFill>
                        </a:rPr>
                        <a:t>Test Loss</a:t>
                      </a:r>
                    </a:p>
                  </a:txBody>
                  <a:tcPr/>
                </a:tc>
                <a:tc>
                  <a:txBody>
                    <a:bodyPr/>
                    <a:lstStyle/>
                    <a:p>
                      <a:r>
                        <a:rPr lang="en-US" sz="1200" dirty="0">
                          <a:solidFill>
                            <a:schemeClr val="tx1"/>
                          </a:solidFill>
                        </a:rPr>
                        <a:t>Last Epoch Accuracy</a:t>
                      </a:r>
                    </a:p>
                  </a:txBody>
                  <a:tcPr/>
                </a:tc>
                <a:tc>
                  <a:txBody>
                    <a:bodyPr/>
                    <a:lstStyle/>
                    <a:p>
                      <a:r>
                        <a:rPr lang="en-US" sz="1200" dirty="0">
                          <a:solidFill>
                            <a:schemeClr val="tx1"/>
                          </a:solidFill>
                        </a:rPr>
                        <a:t>Training Accuracy</a:t>
                      </a:r>
                    </a:p>
                  </a:txBody>
                  <a:tcPr/>
                </a:tc>
                <a:tc>
                  <a:txBody>
                    <a:bodyPr/>
                    <a:lstStyle/>
                    <a:p>
                      <a:r>
                        <a:rPr lang="en-US" sz="1200" dirty="0">
                          <a:solidFill>
                            <a:schemeClr val="tx1"/>
                          </a:solidFill>
                        </a:rPr>
                        <a:t>Test Accuracy</a:t>
                      </a:r>
                    </a:p>
                  </a:txBody>
                  <a:tcPr/>
                </a:tc>
                <a:extLst>
                  <a:ext uri="{0D108BD9-81ED-4DB2-BD59-A6C34878D82A}">
                    <a16:rowId xmlns:a16="http://schemas.microsoft.com/office/drawing/2014/main" val="1575282566"/>
                  </a:ext>
                </a:extLst>
              </a:tr>
              <a:tr h="172299">
                <a:tc>
                  <a:txBody>
                    <a:bodyPr/>
                    <a:lstStyle/>
                    <a:p>
                      <a:r>
                        <a:rPr lang="en-US" sz="1200" dirty="0"/>
                        <a:t>Y</a:t>
                      </a:r>
                    </a:p>
                  </a:txBody>
                  <a:tcPr/>
                </a:tc>
                <a:tc>
                  <a:txBody>
                    <a:bodyPr/>
                    <a:lstStyle/>
                    <a:p>
                      <a:r>
                        <a:rPr lang="en-US" sz="1200" dirty="0"/>
                        <a:t>Deep</a:t>
                      </a:r>
                    </a:p>
                  </a:txBody>
                  <a:tcPr/>
                </a:tc>
                <a:tc>
                  <a:txBody>
                    <a:bodyPr/>
                    <a:lstStyle/>
                    <a:p>
                      <a:r>
                        <a:rPr lang="en-US" sz="1200" dirty="0"/>
                        <a:t>1.2106</a:t>
                      </a:r>
                    </a:p>
                  </a:txBody>
                  <a:tcPr/>
                </a:tc>
                <a:tc>
                  <a:txBody>
                    <a:bodyPr/>
                    <a:lstStyle/>
                    <a:p>
                      <a:r>
                        <a:rPr lang="en-US" sz="1200" dirty="0"/>
                        <a:t>1.2099</a:t>
                      </a:r>
                    </a:p>
                  </a:txBody>
                  <a:tcPr/>
                </a:tc>
                <a:tc>
                  <a:txBody>
                    <a:bodyPr/>
                    <a:lstStyle/>
                    <a:p>
                      <a:r>
                        <a:rPr lang="en-US" sz="1200" dirty="0"/>
                        <a:t>1.2083 </a:t>
                      </a:r>
                    </a:p>
                  </a:txBody>
                  <a:tcPr/>
                </a:tc>
                <a:tc>
                  <a:txBody>
                    <a:bodyPr/>
                    <a:lstStyle/>
                    <a:p>
                      <a:r>
                        <a:rPr lang="en-US" sz="1200" dirty="0"/>
                        <a:t>0.6082</a:t>
                      </a:r>
                    </a:p>
                  </a:txBody>
                  <a:tcPr/>
                </a:tc>
                <a:tc>
                  <a:txBody>
                    <a:bodyPr/>
                    <a:lstStyle/>
                    <a:p>
                      <a:r>
                        <a:rPr lang="en-US" sz="1200" dirty="0"/>
                        <a:t>0.6082</a:t>
                      </a:r>
                    </a:p>
                  </a:txBody>
                  <a:tcPr/>
                </a:tc>
                <a:tc>
                  <a:txBody>
                    <a:bodyPr/>
                    <a:lstStyle/>
                    <a:p>
                      <a:r>
                        <a:rPr lang="en-US" sz="1200" dirty="0"/>
                        <a:t>0.6086</a:t>
                      </a:r>
                    </a:p>
                  </a:txBody>
                  <a:tcPr/>
                </a:tc>
                <a:extLst>
                  <a:ext uri="{0D108BD9-81ED-4DB2-BD59-A6C34878D82A}">
                    <a16:rowId xmlns:a16="http://schemas.microsoft.com/office/drawing/2014/main" val="2460729364"/>
                  </a:ext>
                </a:extLst>
              </a:tr>
              <a:tr h="172299">
                <a:tc>
                  <a:txBody>
                    <a:bodyPr/>
                    <a:lstStyle/>
                    <a:p>
                      <a:r>
                        <a:rPr lang="en-US" sz="1200" dirty="0"/>
                        <a:t>N</a:t>
                      </a:r>
                    </a:p>
                  </a:txBody>
                  <a:tcPr/>
                </a:tc>
                <a:tc>
                  <a:txBody>
                    <a:bodyPr/>
                    <a:lstStyle/>
                    <a:p>
                      <a:r>
                        <a:rPr lang="en-US" sz="1200" dirty="0"/>
                        <a:t>Deep</a:t>
                      </a:r>
                    </a:p>
                  </a:txBody>
                  <a:tcPr/>
                </a:tc>
                <a:tc>
                  <a:txBody>
                    <a:bodyPr/>
                    <a:lstStyle/>
                    <a:p>
                      <a:r>
                        <a:rPr lang="en-US" sz="1200" dirty="0"/>
                        <a:t>2.7034</a:t>
                      </a:r>
                    </a:p>
                  </a:txBody>
                  <a:tcPr/>
                </a:tc>
                <a:tc>
                  <a:txBody>
                    <a:bodyPr/>
                    <a:lstStyle/>
                    <a:p>
                      <a:r>
                        <a:rPr lang="en-US" sz="1200" dirty="0"/>
                        <a:t>2.7027</a:t>
                      </a:r>
                    </a:p>
                  </a:txBody>
                  <a:tcPr/>
                </a:tc>
                <a:tc>
                  <a:txBody>
                    <a:bodyPr/>
                    <a:lstStyle/>
                    <a:p>
                      <a:r>
                        <a:rPr lang="en-US" sz="1200" dirty="0"/>
                        <a:t>2.7016</a:t>
                      </a:r>
                    </a:p>
                  </a:txBody>
                  <a:tcPr/>
                </a:tc>
                <a:tc>
                  <a:txBody>
                    <a:bodyPr/>
                    <a:lstStyle/>
                    <a:p>
                      <a:r>
                        <a:rPr lang="en-US" sz="1200" dirty="0"/>
                        <a:t>0.1652</a:t>
                      </a:r>
                    </a:p>
                  </a:txBody>
                  <a:tcPr/>
                </a:tc>
                <a:tc>
                  <a:txBody>
                    <a:bodyPr/>
                    <a:lstStyle/>
                    <a:p>
                      <a:r>
                        <a:rPr lang="en-US" sz="1200" dirty="0"/>
                        <a:t>0.1652</a:t>
                      </a:r>
                    </a:p>
                  </a:txBody>
                  <a:tcPr/>
                </a:tc>
                <a:tc>
                  <a:txBody>
                    <a:bodyPr/>
                    <a:lstStyle/>
                    <a:p>
                      <a:r>
                        <a:rPr lang="en-US" sz="1200" dirty="0"/>
                        <a:t>0.1649</a:t>
                      </a:r>
                    </a:p>
                  </a:txBody>
                  <a:tcPr/>
                </a:tc>
                <a:extLst>
                  <a:ext uri="{0D108BD9-81ED-4DB2-BD59-A6C34878D82A}">
                    <a16:rowId xmlns:a16="http://schemas.microsoft.com/office/drawing/2014/main" val="945802448"/>
                  </a:ext>
                </a:extLst>
              </a:tr>
              <a:tr h="172299">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0.9768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0.9767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0.9923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0.6344</a:t>
                      </a:r>
                    </a:p>
                  </a:txBody>
                  <a:tcPr/>
                </a:tc>
                <a:tc>
                  <a:txBody>
                    <a:bodyPr/>
                    <a:lstStyle/>
                    <a:p>
                      <a:r>
                        <a:rPr lang="en-US" sz="1200" dirty="0"/>
                        <a:t>0.6421</a:t>
                      </a:r>
                    </a:p>
                  </a:txBody>
                  <a:tcPr/>
                </a:tc>
                <a:tc>
                  <a:txBody>
                    <a:bodyPr/>
                    <a:lstStyle/>
                    <a:p>
                      <a:r>
                        <a:rPr lang="en-US" sz="1200" dirty="0"/>
                        <a:t>0.6421</a:t>
                      </a:r>
                    </a:p>
                  </a:txBody>
                  <a:tcPr/>
                </a:tc>
                <a:extLst>
                  <a:ext uri="{0D108BD9-81ED-4DB2-BD59-A6C34878D82A}">
                    <a16:rowId xmlns:a16="http://schemas.microsoft.com/office/drawing/2014/main" val="3814575845"/>
                  </a:ext>
                </a:extLst>
              </a:tr>
              <a:tr h="287164">
                <a:tc>
                  <a:txBody>
                    <a:bodyPr/>
                    <a:lstStyle/>
                    <a:p>
                      <a:r>
                        <a:rPr lang="en-US" sz="1200" dirty="0"/>
                        <a:t>N</a:t>
                      </a:r>
                    </a:p>
                  </a:txBody>
                  <a:tcPr/>
                </a:tc>
                <a:tc>
                  <a:txBody>
                    <a:bodyPr/>
                    <a:lstStyle/>
                    <a:p>
                      <a:r>
                        <a:rPr lang="en-US" sz="1200" dirty="0"/>
                        <a:t>Simple</a:t>
                      </a:r>
                    </a:p>
                  </a:txBody>
                  <a:tcPr/>
                </a:tc>
                <a:tc>
                  <a:txBody>
                    <a:bodyPr/>
                    <a:lstStyle/>
                    <a:p>
                      <a:r>
                        <a:rPr lang="en-US" sz="1200" dirty="0"/>
                        <a:t>2.4572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2.4564</a:t>
                      </a:r>
                    </a:p>
                  </a:txBody>
                  <a:tcPr/>
                </a:tc>
                <a:tc>
                  <a:txBody>
                    <a:bodyPr/>
                    <a:lstStyle/>
                    <a:p>
                      <a:r>
                        <a:rPr lang="en-US" sz="1200" dirty="0"/>
                        <a:t>2.4608 </a:t>
                      </a:r>
                    </a:p>
                  </a:txBody>
                  <a:tcPr/>
                </a:tc>
                <a:tc>
                  <a:txBody>
                    <a:bodyPr/>
                    <a:lstStyle/>
                    <a:p>
                      <a:r>
                        <a:rPr lang="en-US" sz="1200" dirty="0"/>
                        <a:t>0.2298</a:t>
                      </a:r>
                      <a:endParaRPr lang="en-US" sz="1200" b="0" i="0" u="none" strike="noStrike" cap="none" dirty="0">
                        <a:solidFill>
                          <a:schemeClr val="dk1"/>
                        </a:solidFill>
                        <a:effectLst/>
                        <a:latin typeface="+mn-lt"/>
                        <a:ea typeface="+mn-ea"/>
                        <a:cs typeface="+mn-cs"/>
                        <a:sym typeface="Arial"/>
                      </a:endParaRPr>
                    </a:p>
                  </a:txBody>
                  <a:tcPr/>
                </a:tc>
                <a:tc>
                  <a:txBody>
                    <a:bodyPr/>
                    <a:lstStyle/>
                    <a:p>
                      <a:r>
                        <a:rPr lang="en-US" sz="1200" dirty="0"/>
                        <a:t>0.2256</a:t>
                      </a:r>
                    </a:p>
                  </a:txBody>
                  <a:tcPr/>
                </a:tc>
                <a:tc>
                  <a:txBody>
                    <a:bodyPr/>
                    <a:lstStyle/>
                    <a:p>
                      <a:r>
                        <a:rPr lang="en-US" sz="1200" dirty="0"/>
                        <a:t>0.2119</a:t>
                      </a:r>
                    </a:p>
                  </a:txBody>
                  <a:tcPr/>
                </a:tc>
                <a:extLst>
                  <a:ext uri="{0D108BD9-81ED-4DB2-BD59-A6C34878D82A}">
                    <a16:rowId xmlns:a16="http://schemas.microsoft.com/office/drawing/2014/main" val="3549358783"/>
                  </a:ext>
                </a:extLst>
              </a:tr>
            </a:tbl>
          </a:graphicData>
        </a:graphic>
      </p:graphicFrame>
      <p:sp>
        <p:nvSpPr>
          <p:cNvPr id="6" name="TextBox 5">
            <a:extLst>
              <a:ext uri="{FF2B5EF4-FFF2-40B4-BE49-F238E27FC236}">
                <a16:creationId xmlns:a16="http://schemas.microsoft.com/office/drawing/2014/main" id="{795ACFC6-E648-4EE8-8AB2-4A78B8B763E3}"/>
              </a:ext>
            </a:extLst>
          </p:cNvPr>
          <p:cNvSpPr txBox="1"/>
          <p:nvPr/>
        </p:nvSpPr>
        <p:spPr>
          <a:xfrm>
            <a:off x="135082" y="601242"/>
            <a:ext cx="5430253" cy="338554"/>
          </a:xfrm>
          <a:prstGeom prst="rect">
            <a:avLst/>
          </a:prstGeom>
          <a:noFill/>
        </p:spPr>
        <p:txBody>
          <a:bodyPr wrap="square" rtlCol="0">
            <a:spAutoFit/>
          </a:bodyPr>
          <a:lstStyle/>
          <a:p>
            <a:r>
              <a:rPr lang="en-US" sz="1600" b="1" dirty="0"/>
              <a:t>Regression Models</a:t>
            </a:r>
          </a:p>
        </p:txBody>
      </p:sp>
      <p:sp>
        <p:nvSpPr>
          <p:cNvPr id="7" name="TextBox 6">
            <a:extLst>
              <a:ext uri="{FF2B5EF4-FFF2-40B4-BE49-F238E27FC236}">
                <a16:creationId xmlns:a16="http://schemas.microsoft.com/office/drawing/2014/main" id="{05863B37-D452-4BC7-9B7A-0822D8853BE5}"/>
              </a:ext>
            </a:extLst>
          </p:cNvPr>
          <p:cNvSpPr txBox="1"/>
          <p:nvPr/>
        </p:nvSpPr>
        <p:spPr>
          <a:xfrm>
            <a:off x="135082" y="3097806"/>
            <a:ext cx="5430253" cy="338554"/>
          </a:xfrm>
          <a:prstGeom prst="rect">
            <a:avLst/>
          </a:prstGeom>
          <a:noFill/>
        </p:spPr>
        <p:txBody>
          <a:bodyPr wrap="square" rtlCol="0">
            <a:spAutoFit/>
          </a:bodyPr>
          <a:lstStyle/>
          <a:p>
            <a:r>
              <a:rPr lang="en-US" sz="1600" b="1" dirty="0"/>
              <a:t>Classification Models</a:t>
            </a:r>
          </a:p>
        </p:txBody>
      </p:sp>
    </p:spTree>
    <p:extLst>
      <p:ext uri="{BB962C8B-B14F-4D97-AF65-F5344CB8AC3E}">
        <p14:creationId xmlns:p14="http://schemas.microsoft.com/office/powerpoint/2010/main" val="395531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53690"/>
            <a:ext cx="8873835" cy="3117269"/>
          </a:xfrm>
          <a:prstGeom prst="rect">
            <a:avLst/>
          </a:prstGeom>
        </p:spPr>
        <p:txBody>
          <a:bodyPr spcFirstLastPara="1" wrap="square" lIns="0" tIns="0" rIns="0" bIns="0" anchor="t" anchorCtr="0">
            <a:noAutofit/>
          </a:bodyPr>
          <a:lstStyle/>
          <a:p>
            <a:r>
              <a:rPr lang="en-US" sz="1600" dirty="0"/>
              <a:t>For classification, Train-Test Split would often result in unequal numbers of output columns due to low quantity of data in some categories. This causes an error during testing.</a:t>
            </a:r>
          </a:p>
          <a:p>
            <a:pPr lvl="1"/>
            <a:r>
              <a:rPr lang="en-US" sz="1600" dirty="0"/>
              <a:t>To address this, stratification of the output variable (y) is used</a:t>
            </a:r>
          </a:p>
          <a:p>
            <a:pPr lvl="1"/>
            <a:r>
              <a:rPr lang="en-US" sz="1600" dirty="0"/>
              <a:t>However, stratification only works if each category has more than a single value.</a:t>
            </a:r>
          </a:p>
          <a:p>
            <a:pPr lvl="2"/>
            <a:r>
              <a:rPr lang="en-US" sz="1600" dirty="0"/>
              <a:t>To address this, all categories with only a single value were removed</a:t>
            </a:r>
          </a:p>
          <a:p>
            <a:r>
              <a:rPr lang="en-US" sz="1600" dirty="0"/>
              <a:t>Overfitting of models</a:t>
            </a:r>
          </a:p>
          <a:p>
            <a:pPr lvl="1"/>
            <a:r>
              <a:rPr lang="en-US" sz="1600" dirty="0"/>
              <a:t>Without regularizing the kernel, the later epochs had a very high accuracy while test data had a much lower accuracy indicating the model was overfitted to the training data despite being stratified. Adding kernel regularization solved the overfitting.</a:t>
            </a:r>
          </a:p>
          <a:p>
            <a:r>
              <a:rPr lang="en-US" sz="1600" dirty="0"/>
              <a:t>Learning Rate	</a:t>
            </a:r>
          </a:p>
          <a:p>
            <a:pPr lvl="1"/>
            <a:r>
              <a:rPr lang="en-US" sz="1600" dirty="0"/>
              <a:t>Deep or simple model being better could depend on the learning rate</a:t>
            </a:r>
          </a:p>
          <a:p>
            <a:pPr marL="533400" lvl="1" indent="0">
              <a:buNone/>
            </a:pPr>
            <a:endParaRPr lang="en-US" sz="1600"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 Issues Encountered</a:t>
            </a:r>
          </a:p>
        </p:txBody>
      </p:sp>
    </p:spTree>
    <p:extLst>
      <p:ext uri="{BB962C8B-B14F-4D97-AF65-F5344CB8AC3E}">
        <p14:creationId xmlns:p14="http://schemas.microsoft.com/office/powerpoint/2010/main" val="263100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The imbalance of the Rings data hurt our models’ performance and caused overfitting</a:t>
            </a:r>
          </a:p>
          <a:p>
            <a:pPr lvl="0">
              <a:buClr>
                <a:schemeClr val="bg1">
                  <a:lumMod val="85000"/>
                </a:schemeClr>
              </a:buClr>
            </a:pPr>
            <a:r>
              <a:rPr lang="en-US" dirty="0">
                <a:solidFill>
                  <a:schemeClr val="bg1"/>
                </a:solidFill>
                <a:latin typeface="Avenir Medium" panose="02000503020000020003" pitchFamily="2" charset="0"/>
              </a:rPr>
              <a:t>Classification models appeared to outperform regression models in ML and NN</a:t>
            </a:r>
          </a:p>
          <a:p>
            <a:pPr lvl="0">
              <a:buClr>
                <a:schemeClr val="bg1">
                  <a:lumMod val="85000"/>
                </a:schemeClr>
              </a:buClr>
            </a:pPr>
            <a:r>
              <a:rPr lang="en-US" dirty="0">
                <a:solidFill>
                  <a:schemeClr val="bg1"/>
                </a:solidFill>
                <a:latin typeface="Avenir Medium" panose="02000503020000020003" pitchFamily="2" charset="0"/>
              </a:rPr>
              <a:t>H2O </a:t>
            </a:r>
            <a:r>
              <a:rPr lang="en-US" dirty="0" err="1">
                <a:solidFill>
                  <a:schemeClr val="bg1"/>
                </a:solidFill>
                <a:latin typeface="Avenir Medium" panose="02000503020000020003" pitchFamily="2" charset="0"/>
              </a:rPr>
              <a:t>AutoML</a:t>
            </a:r>
            <a:r>
              <a:rPr lang="en-US" dirty="0">
                <a:solidFill>
                  <a:schemeClr val="bg1"/>
                </a:solidFill>
                <a:latin typeface="Avenir Medium" panose="02000503020000020003" pitchFamily="2" charset="0"/>
              </a:rPr>
              <a:t> seems to be a very powerful tool.  Note that there is not nearly as much documentation online for it compared to scikit-learn</a:t>
            </a:r>
          </a:p>
          <a:p>
            <a:pPr lvl="0">
              <a:buClr>
                <a:schemeClr val="bg1">
                  <a:lumMod val="85000"/>
                </a:schemeClr>
              </a:buClr>
            </a:pPr>
            <a:r>
              <a:rPr lang="en-US" dirty="0">
                <a:solidFill>
                  <a:schemeClr val="bg1"/>
                </a:solidFill>
                <a:latin typeface="Avenir Medium" panose="02000503020000020003" pitchFamily="2" charset="0"/>
              </a:rPr>
              <a:t>For neural networks, just adding more hidden layers does not guarantee better model scores</a:t>
            </a:r>
          </a:p>
          <a:p>
            <a:pPr lvl="0">
              <a:buClr>
                <a:schemeClr val="bg1">
                  <a:lumMod val="85000"/>
                </a:schemeClr>
              </a:buClr>
            </a:pP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Summary</a:t>
            </a:r>
          </a:p>
        </p:txBody>
      </p:sp>
    </p:spTree>
    <p:extLst>
      <p:ext uri="{BB962C8B-B14F-4D97-AF65-F5344CB8AC3E}">
        <p14:creationId xmlns:p14="http://schemas.microsoft.com/office/powerpoint/2010/main" val="4167962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Research relationship between R2 and MSE when determining the best model </a:t>
            </a:r>
            <a:r>
              <a:rPr lang="en-US" sz="1400" dirty="0">
                <a:solidFill>
                  <a:schemeClr val="bg1"/>
                </a:solidFill>
                <a:latin typeface="Avenir Medium" panose="02000503020000020003" pitchFamily="2" charset="0"/>
              </a:rPr>
              <a:t>(i.e. is a model with a high R2 &amp; MSE better than a model with a lower R2 and much lower MSE?)</a:t>
            </a:r>
          </a:p>
          <a:p>
            <a:pPr lvl="0">
              <a:buClr>
                <a:schemeClr val="bg1">
                  <a:lumMod val="85000"/>
                </a:schemeClr>
              </a:buClr>
            </a:pPr>
            <a:r>
              <a:rPr lang="en-US" dirty="0">
                <a:solidFill>
                  <a:schemeClr val="bg1"/>
                </a:solidFill>
                <a:latin typeface="Avenir Medium" panose="02000503020000020003" pitchFamily="2" charset="0"/>
              </a:rPr>
              <a:t>Research how to better compare models with different scoring systems            </a:t>
            </a:r>
            <a:r>
              <a:rPr lang="en-US" sz="1400" dirty="0">
                <a:solidFill>
                  <a:schemeClr val="bg1"/>
                </a:solidFill>
                <a:latin typeface="Avenir Medium" panose="02000503020000020003" pitchFamily="2" charset="0"/>
              </a:rPr>
              <a:t>(e.g. classification vs. regression)</a:t>
            </a:r>
          </a:p>
          <a:p>
            <a:pPr>
              <a:buClr>
                <a:schemeClr val="bg1">
                  <a:lumMod val="85000"/>
                </a:schemeClr>
              </a:buClr>
            </a:pPr>
            <a:r>
              <a:rPr lang="en-US" dirty="0">
                <a:solidFill>
                  <a:schemeClr val="bg1"/>
                </a:solidFill>
                <a:latin typeface="Avenir Medium" panose="02000503020000020003" pitchFamily="2" charset="0"/>
              </a:rPr>
              <a:t>Try </a:t>
            </a:r>
            <a:r>
              <a:rPr lang="en-US" dirty="0" err="1">
                <a:solidFill>
                  <a:schemeClr val="bg1"/>
                </a:solidFill>
                <a:latin typeface="Avenir Medium" panose="02000503020000020003" pitchFamily="2" charset="0"/>
              </a:rPr>
              <a:t>GridSearchCV</a:t>
            </a:r>
            <a:r>
              <a:rPr lang="en-US" dirty="0">
                <a:solidFill>
                  <a:schemeClr val="bg1"/>
                </a:solidFill>
                <a:latin typeface="Avenir Medium" panose="02000503020000020003" pitchFamily="2" charset="0"/>
              </a:rPr>
              <a:t> with the Scikit models to achieve better performance</a:t>
            </a:r>
          </a:p>
          <a:p>
            <a:pPr lvl="0">
              <a:buClr>
                <a:schemeClr val="bg1">
                  <a:lumMod val="85000"/>
                </a:schemeClr>
              </a:buClr>
            </a:pPr>
            <a:r>
              <a:rPr lang="en-US" dirty="0">
                <a:solidFill>
                  <a:schemeClr val="bg1"/>
                </a:solidFill>
                <a:latin typeface="Avenir Medium" panose="02000503020000020003" pitchFamily="2" charset="0"/>
              </a:rPr>
              <a:t>Build a full-stack website to receive user input and predict the abalone age</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Next Steps</a:t>
            </a:r>
          </a:p>
        </p:txBody>
      </p:sp>
    </p:spTree>
    <p:extLst>
      <p:ext uri="{BB962C8B-B14F-4D97-AF65-F5344CB8AC3E}">
        <p14:creationId xmlns:p14="http://schemas.microsoft.com/office/powerpoint/2010/main" val="2287047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194950" y="1521439"/>
            <a:ext cx="4754100"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Any questions?</a:t>
            </a:r>
            <a:endParaRPr sz="54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7" name="Google Shape;174;p16">
            <a:extLst>
              <a:ext uri="{FF2B5EF4-FFF2-40B4-BE49-F238E27FC236}">
                <a16:creationId xmlns:a16="http://schemas.microsoft.com/office/drawing/2014/main" id="{34A5F2A4-E6BA-384F-BC75-CD28F377ABE8}"/>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Data Source</a:t>
            </a:r>
            <a:endParaRPr sz="2800" dirty="0"/>
          </a:p>
        </p:txBody>
      </p:sp>
      <p:sp>
        <p:nvSpPr>
          <p:cNvPr id="8" name="Google Shape;175;p16">
            <a:extLst>
              <a:ext uri="{FF2B5EF4-FFF2-40B4-BE49-F238E27FC236}">
                <a16:creationId xmlns:a16="http://schemas.microsoft.com/office/drawing/2014/main" id="{2555B770-D9EB-CA4A-9314-B8DADA7CC332}"/>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University of California, Irvine (UCI) ML Repository </a:t>
            </a:r>
            <a:r>
              <a:rPr lang="en-US" sz="1200" dirty="0">
                <a:hlinkClick r:id="rId3"/>
              </a:rPr>
              <a:t>https://archive.ics.uci.edu/ml/datasets/Abalone</a:t>
            </a:r>
            <a:endParaRPr lang="en-US" dirty="0"/>
          </a:p>
          <a:p>
            <a:pPr lvl="0"/>
            <a:r>
              <a:rPr lang="en-US" dirty="0">
                <a:latin typeface="Avenir Medium" panose="02000503020000020003" pitchFamily="2" charset="0"/>
              </a:rPr>
              <a:t>4,177 rows with 8 attributes</a:t>
            </a:r>
          </a:p>
          <a:p>
            <a:pPr lvl="0"/>
            <a:r>
              <a:rPr lang="en-US" dirty="0">
                <a:latin typeface="Avenir Medium" panose="02000503020000020003" pitchFamily="2" charset="0"/>
              </a:rPr>
              <a:t>Mostly continuous variables, with one categorical and one integer</a:t>
            </a:r>
          </a:p>
          <a:p>
            <a:pPr lvl="0"/>
            <a:r>
              <a:rPr lang="en-US" dirty="0">
                <a:latin typeface="Avenir Medium" panose="02000503020000020003" pitchFamily="2" charset="0"/>
              </a:rPr>
              <a:t>For our models, we are trying to predict “Rings” </a:t>
            </a:r>
            <a:r>
              <a:rPr lang="en-US">
                <a:latin typeface="Avenir Medium" panose="02000503020000020003" pitchFamily="2" charset="0"/>
              </a:rPr>
              <a:t>(supervised model)</a:t>
            </a:r>
            <a:endParaRPr lang="en-US" dirty="0">
              <a:latin typeface="Avenir Medium" panose="02000503020000020003" pitchFamily="2" charset="0"/>
            </a:endParaRPr>
          </a:p>
          <a:p>
            <a:pPr lvl="0"/>
            <a:r>
              <a:rPr lang="en-US" dirty="0">
                <a:latin typeface="Avenir Medium" panose="02000503020000020003" pitchFamily="2" charset="0"/>
              </a:rPr>
              <a:t>Age is directly related to Rings:  </a:t>
            </a:r>
            <a:r>
              <a:rPr lang="en-US" b="1" u="sng" dirty="0">
                <a:latin typeface="Avenir Medium" panose="02000503020000020003" pitchFamily="2" charset="0"/>
              </a:rPr>
              <a:t>Age = Rings + 1.5</a:t>
            </a:r>
          </a:p>
        </p:txBody>
      </p:sp>
      <p:pic>
        <p:nvPicPr>
          <p:cNvPr id="5" name="Picture 4">
            <a:extLst>
              <a:ext uri="{FF2B5EF4-FFF2-40B4-BE49-F238E27FC236}">
                <a16:creationId xmlns:a16="http://schemas.microsoft.com/office/drawing/2014/main" id="{B0263C14-C335-1845-8039-A57EB57D3232}"/>
              </a:ext>
            </a:extLst>
          </p:cNvPr>
          <p:cNvPicPr>
            <a:picLocks noChangeAspect="1"/>
          </p:cNvPicPr>
          <p:nvPr/>
        </p:nvPicPr>
        <p:blipFill>
          <a:blip r:embed="rId4"/>
          <a:stretch>
            <a:fillRect/>
          </a:stretch>
        </p:blipFill>
        <p:spPr>
          <a:xfrm>
            <a:off x="2292552" y="3217879"/>
            <a:ext cx="4558891" cy="1814982"/>
          </a:xfrm>
          <a:prstGeom prst="rect">
            <a:avLst/>
          </a:prstGeom>
          <a:effectLst>
            <a:softEdge rad="12700"/>
          </a:effectLst>
        </p:spPr>
      </p:pic>
      <p:pic>
        <p:nvPicPr>
          <p:cNvPr id="9" name="Picture 8">
            <a:extLst>
              <a:ext uri="{FF2B5EF4-FFF2-40B4-BE49-F238E27FC236}">
                <a16:creationId xmlns:a16="http://schemas.microsoft.com/office/drawing/2014/main" id="{3C1ABC17-DE30-6649-AF98-1713C70261A7}"/>
              </a:ext>
            </a:extLst>
          </p:cNvPr>
          <p:cNvPicPr>
            <a:picLocks noChangeAspect="1"/>
          </p:cNvPicPr>
          <p:nvPr/>
        </p:nvPicPr>
        <p:blipFill>
          <a:blip r:embed="rId5"/>
          <a:stretch>
            <a:fillRect/>
          </a:stretch>
        </p:blipFill>
        <p:spPr>
          <a:xfrm>
            <a:off x="6851443" y="267300"/>
            <a:ext cx="2067159" cy="1550369"/>
          </a:xfrm>
          <a:prstGeom prst="rect">
            <a:avLst/>
          </a:prstGeom>
          <a:effectLst>
            <a:softEdge rad="38100"/>
          </a:effectLst>
        </p:spPr>
      </p:pic>
    </p:spTree>
    <p:extLst>
      <p:ext uri="{BB962C8B-B14F-4D97-AF65-F5344CB8AC3E}">
        <p14:creationId xmlns:p14="http://schemas.microsoft.com/office/powerpoint/2010/main" val="26750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2386893" cy="3761687"/>
          </a:xfrm>
          <a:prstGeom prst="rect">
            <a:avLst/>
          </a:prstGeom>
        </p:spPr>
        <p:txBody>
          <a:bodyPr spcFirstLastPara="1" wrap="square" lIns="0" tIns="0" rIns="0" bIns="0" anchor="t" anchorCtr="0">
            <a:noAutofit/>
          </a:bodyPr>
          <a:lstStyle/>
          <a:p>
            <a:pPr lvl="0" fontAlgn="ctr"/>
            <a:r>
              <a:rPr lang="en-US" sz="1400" dirty="0">
                <a:latin typeface="Avenir Medium" panose="02000503020000020003" pitchFamily="2" charset="0"/>
              </a:rPr>
              <a:t>Data Preprocessing</a:t>
            </a:r>
          </a:p>
          <a:p>
            <a:pPr lvl="0"/>
            <a:endParaRPr lang="en-US" sz="1400" dirty="0"/>
          </a:p>
          <a:p>
            <a:pPr lvl="0" fontAlgn="ctr"/>
            <a:r>
              <a:rPr lang="en-US" sz="1400" dirty="0">
                <a:latin typeface="Avenir Medium" panose="02000503020000020003" pitchFamily="2" charset="0"/>
              </a:rPr>
              <a:t>ML Modeling</a:t>
            </a:r>
          </a:p>
          <a:p>
            <a:pPr lvl="1" fontAlgn="ctr"/>
            <a:r>
              <a:rPr lang="en-US" sz="1400" dirty="0"/>
              <a:t>Linear Regression</a:t>
            </a:r>
          </a:p>
          <a:p>
            <a:pPr lvl="1" fontAlgn="ctr"/>
            <a:r>
              <a:rPr lang="en-US" sz="1400" dirty="0">
                <a:latin typeface="Avenir Medium" panose="02000503020000020003" pitchFamily="2" charset="0"/>
              </a:rPr>
              <a:t>Classification</a:t>
            </a:r>
          </a:p>
          <a:p>
            <a:pPr lvl="1" fontAlgn="ctr"/>
            <a:r>
              <a:rPr lang="en-US" sz="1400" dirty="0"/>
              <a:t>H2O </a:t>
            </a:r>
            <a:r>
              <a:rPr lang="en-US" sz="1400" dirty="0" err="1"/>
              <a:t>AutoML</a:t>
            </a:r>
            <a:endParaRPr lang="en-US" sz="1400" dirty="0"/>
          </a:p>
          <a:p>
            <a:pPr lvl="1"/>
            <a:endParaRPr lang="en-US" sz="1400" dirty="0">
              <a:latin typeface="Avenir Medium" panose="02000503020000020003" pitchFamily="2" charset="0"/>
            </a:endParaRPr>
          </a:p>
          <a:p>
            <a:pPr fontAlgn="ctr"/>
            <a:r>
              <a:rPr lang="en-US" sz="1400" dirty="0"/>
              <a:t>Neural Networks</a:t>
            </a:r>
          </a:p>
          <a:p>
            <a:pPr lvl="1" fontAlgn="ctr"/>
            <a:r>
              <a:rPr lang="en-US" sz="1400" dirty="0">
                <a:latin typeface="Avenir Medium" panose="02000503020000020003" pitchFamily="2" charset="0"/>
              </a:rPr>
              <a:t>Simple</a:t>
            </a:r>
          </a:p>
          <a:p>
            <a:pPr lvl="1" fontAlgn="ctr"/>
            <a:r>
              <a:rPr lang="en-US" sz="1400" dirty="0"/>
              <a:t>Deep</a:t>
            </a:r>
            <a:endParaRPr lang="en-US" sz="1400" dirty="0">
              <a:latin typeface="Avenir Medium" panose="02000503020000020003" pitchFamily="2" charset="0"/>
            </a:endParaRPr>
          </a:p>
          <a:p>
            <a:pPr lvl="1"/>
            <a:endParaRPr lang="en-US" sz="1400" dirty="0">
              <a:latin typeface="Avenir Medium" panose="02000503020000020003" pitchFamily="2" charset="0"/>
            </a:endParaRPr>
          </a:p>
          <a:p>
            <a:pPr lvl="1"/>
            <a:endParaRPr lang="en-US" sz="1400" dirty="0">
              <a:latin typeface="Avenir Medium" panose="02000503020000020003" pitchFamily="2" charset="0"/>
            </a:endParaRPr>
          </a:p>
        </p:txBody>
      </p:sp>
      <p:pic>
        <p:nvPicPr>
          <p:cNvPr id="5" name="Picture 4">
            <a:extLst>
              <a:ext uri="{FF2B5EF4-FFF2-40B4-BE49-F238E27FC236}">
                <a16:creationId xmlns:a16="http://schemas.microsoft.com/office/drawing/2014/main" id="{953643F1-CADA-BA4D-B0FD-E46A046E6CAE}"/>
              </a:ext>
            </a:extLst>
          </p:cNvPr>
          <p:cNvPicPr>
            <a:picLocks noChangeAspect="1"/>
          </p:cNvPicPr>
          <p:nvPr/>
        </p:nvPicPr>
        <p:blipFill rotWithShape="1">
          <a:blip r:embed="rId3">
            <a:alphaModFix amt="95000"/>
          </a:blip>
          <a:srcRect/>
          <a:stretch/>
        </p:blipFill>
        <p:spPr>
          <a:xfrm rot="5400000">
            <a:off x="4143344" y="-495024"/>
            <a:ext cx="3340513" cy="6483824"/>
          </a:xfrm>
          <a:prstGeom prst="rect">
            <a:avLst/>
          </a:prstGeom>
        </p:spPr>
      </p:pic>
      <p:sp>
        <p:nvSpPr>
          <p:cNvPr id="12" name="Google Shape;174;p16">
            <a:extLst>
              <a:ext uri="{FF2B5EF4-FFF2-40B4-BE49-F238E27FC236}">
                <a16:creationId xmlns:a16="http://schemas.microsoft.com/office/drawing/2014/main" id="{BAE69F0A-9900-EB4F-9E18-A2825DE05CF2}"/>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Our Methods</a:t>
            </a:r>
            <a:endParaRPr sz="2800" dirty="0"/>
          </a:p>
        </p:txBody>
      </p:sp>
    </p:spTree>
    <p:extLst>
      <p:ext uri="{BB962C8B-B14F-4D97-AF65-F5344CB8AC3E}">
        <p14:creationId xmlns:p14="http://schemas.microsoft.com/office/powerpoint/2010/main" val="17592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Count of abalone by sex</a:t>
            </a:r>
          </a:p>
          <a:p>
            <a:pPr lvl="0"/>
            <a:r>
              <a:rPr lang="en-US" dirty="0"/>
              <a:t>Average number of rings by sex</a:t>
            </a:r>
          </a:p>
          <a:p>
            <a:pPr lvl="0"/>
            <a:r>
              <a:rPr lang="en-US" dirty="0"/>
              <a:t>Average age by sex</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72D5DA41-7D19-3343-9498-DF5A7C97DD0F}"/>
              </a:ext>
            </a:extLst>
          </p:cNvPr>
          <p:cNvPicPr>
            <a:picLocks noChangeAspect="1"/>
          </p:cNvPicPr>
          <p:nvPr/>
        </p:nvPicPr>
        <p:blipFill>
          <a:blip r:embed="rId3"/>
          <a:stretch>
            <a:fillRect/>
          </a:stretch>
        </p:blipFill>
        <p:spPr>
          <a:xfrm>
            <a:off x="4445204" y="554810"/>
            <a:ext cx="4559890" cy="4366485"/>
          </a:xfrm>
          <a:prstGeom prst="rect">
            <a:avLst/>
          </a:prstGeom>
        </p:spPr>
      </p:pic>
    </p:spTree>
    <p:extLst>
      <p:ext uri="{BB962C8B-B14F-4D97-AF65-F5344CB8AC3E}">
        <p14:creationId xmlns:p14="http://schemas.microsoft.com/office/powerpoint/2010/main" val="4273741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Average height by number of rings</a:t>
            </a:r>
          </a:p>
          <a:p>
            <a:pPr lvl="0"/>
            <a:r>
              <a:rPr lang="en-US" dirty="0"/>
              <a:t>Average diameter by number of rings</a:t>
            </a:r>
          </a:p>
          <a:p>
            <a:pPr lvl="0"/>
            <a:r>
              <a:rPr lang="en-US" dirty="0"/>
              <a:t>Average length by number of rings</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5AB7DBC4-6211-944A-A7AA-C0CE56BACE17}"/>
              </a:ext>
            </a:extLst>
          </p:cNvPr>
          <p:cNvPicPr>
            <a:picLocks noChangeAspect="1"/>
          </p:cNvPicPr>
          <p:nvPr/>
        </p:nvPicPr>
        <p:blipFill>
          <a:blip r:embed="rId3"/>
          <a:stretch>
            <a:fillRect/>
          </a:stretch>
        </p:blipFill>
        <p:spPr>
          <a:xfrm>
            <a:off x="4687710" y="763039"/>
            <a:ext cx="4321205" cy="4171365"/>
          </a:xfrm>
          <a:prstGeom prst="rect">
            <a:avLst/>
          </a:prstGeom>
        </p:spPr>
      </p:pic>
    </p:spTree>
    <p:extLst>
      <p:ext uri="{BB962C8B-B14F-4D97-AF65-F5344CB8AC3E}">
        <p14:creationId xmlns:p14="http://schemas.microsoft.com/office/powerpoint/2010/main" val="187572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Average weights by number of rings</a:t>
            </a:r>
          </a:p>
          <a:p>
            <a:pPr lvl="1">
              <a:lnSpc>
                <a:spcPct val="150000"/>
              </a:lnSpc>
            </a:pPr>
            <a:r>
              <a:rPr lang="en-US" dirty="0"/>
              <a:t>Shucked weight</a:t>
            </a:r>
          </a:p>
          <a:p>
            <a:pPr lvl="1">
              <a:lnSpc>
                <a:spcPct val="150000"/>
              </a:lnSpc>
            </a:pPr>
            <a:r>
              <a:rPr lang="en-US" dirty="0"/>
              <a:t>Viscera (gut) weight</a:t>
            </a:r>
          </a:p>
          <a:p>
            <a:pPr lvl="1">
              <a:lnSpc>
                <a:spcPct val="150000"/>
              </a:lnSpc>
            </a:pPr>
            <a:r>
              <a:rPr lang="en-US" dirty="0"/>
              <a:t>Whole weight</a:t>
            </a:r>
          </a:p>
          <a:p>
            <a:pPr lvl="1">
              <a:lnSpc>
                <a:spcPct val="150000"/>
              </a:lnSpc>
            </a:pPr>
            <a:r>
              <a:rPr lang="en-US" dirty="0"/>
              <a:t>Shell weight</a:t>
            </a:r>
          </a:p>
          <a:p>
            <a:pPr lvl="0"/>
            <a:endParaRPr lang="en-US" dirty="0"/>
          </a:p>
          <a:p>
            <a:pPr lvl="0"/>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0DC645B6-8EC1-7849-A16D-F77118916D0C}"/>
              </a:ext>
            </a:extLst>
          </p:cNvPr>
          <p:cNvPicPr>
            <a:picLocks noChangeAspect="1"/>
          </p:cNvPicPr>
          <p:nvPr/>
        </p:nvPicPr>
        <p:blipFill>
          <a:blip r:embed="rId3"/>
          <a:stretch>
            <a:fillRect/>
          </a:stretch>
        </p:blipFill>
        <p:spPr>
          <a:xfrm>
            <a:off x="4511444" y="594577"/>
            <a:ext cx="4497472" cy="4362114"/>
          </a:xfrm>
          <a:prstGeom prst="rect">
            <a:avLst/>
          </a:prstGeom>
        </p:spPr>
      </p:pic>
    </p:spTree>
    <p:extLst>
      <p:ext uri="{BB962C8B-B14F-4D97-AF65-F5344CB8AC3E}">
        <p14:creationId xmlns:p14="http://schemas.microsoft.com/office/powerpoint/2010/main" val="166688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Histogram of Rings</a:t>
            </a:r>
          </a:p>
          <a:p>
            <a:pPr lvl="1"/>
            <a:r>
              <a:rPr lang="en-US" dirty="0">
                <a:latin typeface="Avenir Medium" panose="02000503020000020003" pitchFamily="2" charset="0"/>
              </a:rPr>
              <a:t>Data imbalance: Ring numbers are not evenly represented</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F165902F-56D8-F04B-BAB7-65118C6AD4D7}"/>
              </a:ext>
            </a:extLst>
          </p:cNvPr>
          <p:cNvPicPr>
            <a:picLocks/>
          </p:cNvPicPr>
          <p:nvPr/>
        </p:nvPicPr>
        <p:blipFill rotWithShape="1">
          <a:blip r:embed="rId3"/>
          <a:srcRect l="390" t="1559" r="902" b="2729"/>
          <a:stretch/>
        </p:blipFill>
        <p:spPr>
          <a:xfrm>
            <a:off x="310896" y="1728216"/>
            <a:ext cx="8531352" cy="3090672"/>
          </a:xfrm>
          <a:prstGeom prst="rect">
            <a:avLst/>
          </a:prstGeom>
        </p:spPr>
      </p:pic>
    </p:spTree>
    <p:extLst>
      <p:ext uri="{BB962C8B-B14F-4D97-AF65-F5344CB8AC3E}">
        <p14:creationId xmlns:p14="http://schemas.microsoft.com/office/powerpoint/2010/main" val="295576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Scatter Matrix (pictured right)</a:t>
            </a:r>
          </a:p>
          <a:p>
            <a:pPr lvl="0"/>
            <a:r>
              <a:rPr lang="en-US" dirty="0">
                <a:latin typeface="Avenir Medium" panose="02000503020000020003" pitchFamily="2" charset="0"/>
              </a:rPr>
              <a:t>Correlation Matrix (below)</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6" name="Picture 5">
            <a:extLst>
              <a:ext uri="{FF2B5EF4-FFF2-40B4-BE49-F238E27FC236}">
                <a16:creationId xmlns:a16="http://schemas.microsoft.com/office/drawing/2014/main" id="{F4E7DC35-E115-D240-A695-3312DD7AA585}"/>
              </a:ext>
            </a:extLst>
          </p:cNvPr>
          <p:cNvPicPr>
            <a:picLocks noChangeAspect="1"/>
          </p:cNvPicPr>
          <p:nvPr/>
        </p:nvPicPr>
        <p:blipFill>
          <a:blip r:embed="rId3"/>
          <a:stretch>
            <a:fillRect/>
          </a:stretch>
        </p:blipFill>
        <p:spPr>
          <a:xfrm>
            <a:off x="4045161" y="106757"/>
            <a:ext cx="5054590" cy="4929986"/>
          </a:xfrm>
          <a:prstGeom prst="rect">
            <a:avLst/>
          </a:prstGeom>
        </p:spPr>
      </p:pic>
      <p:pic>
        <p:nvPicPr>
          <p:cNvPr id="5" name="Picture 4">
            <a:extLst>
              <a:ext uri="{FF2B5EF4-FFF2-40B4-BE49-F238E27FC236}">
                <a16:creationId xmlns:a16="http://schemas.microsoft.com/office/drawing/2014/main" id="{979AA4B6-8B73-9742-A530-32183E3A3CA6}"/>
              </a:ext>
            </a:extLst>
          </p:cNvPr>
          <p:cNvPicPr>
            <a:picLocks noChangeAspect="1"/>
          </p:cNvPicPr>
          <p:nvPr/>
        </p:nvPicPr>
        <p:blipFill>
          <a:blip r:embed="rId4"/>
          <a:stretch>
            <a:fillRect/>
          </a:stretch>
        </p:blipFill>
        <p:spPr>
          <a:xfrm>
            <a:off x="68646" y="1891108"/>
            <a:ext cx="3885680" cy="1597730"/>
          </a:xfrm>
          <a:prstGeom prst="rect">
            <a:avLst/>
          </a:prstGeom>
        </p:spPr>
      </p:pic>
    </p:spTree>
    <p:extLst>
      <p:ext uri="{BB962C8B-B14F-4D97-AF65-F5344CB8AC3E}">
        <p14:creationId xmlns:p14="http://schemas.microsoft.com/office/powerpoint/2010/main" val="533103949"/>
      </p:ext>
    </p:extLst>
  </p:cSld>
  <p:clrMapOvr>
    <a:masterClrMapping/>
  </p:clrMapOvr>
</p:sld>
</file>

<file path=ppt/theme/theme1.xml><?xml version="1.0" encoding="utf-8"?>
<a:theme xmlns:a="http://schemas.openxmlformats.org/drawingml/2006/main" name="Thaisa template">
  <a:themeElements>
    <a:clrScheme name="Custom 347">
      <a:dk1>
        <a:srgbClr val="001B40"/>
      </a:dk1>
      <a:lt1>
        <a:srgbClr val="FFFFFF"/>
      </a:lt1>
      <a:dk2>
        <a:srgbClr val="6C7786"/>
      </a:dk2>
      <a:lt2>
        <a:srgbClr val="EAF7FA"/>
      </a:lt2>
      <a:accent1>
        <a:srgbClr val="B2EEF8"/>
      </a:accent1>
      <a:accent2>
        <a:srgbClr val="14ABCA"/>
      </a:accent2>
      <a:accent3>
        <a:srgbClr val="129CC0"/>
      </a:accent3>
      <a:accent4>
        <a:srgbClr val="035381"/>
      </a:accent4>
      <a:accent5>
        <a:srgbClr val="001B40"/>
      </a:accent5>
      <a:accent6>
        <a:srgbClr val="FFAD00"/>
      </a:accent6>
      <a:hlink>
        <a:srgbClr val="001B4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TotalTime>
  <Words>1227</Words>
  <Application>Microsoft Macintosh PowerPoint</Application>
  <PresentationFormat>On-screen Show (16:9)</PresentationFormat>
  <Paragraphs>230</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Work Sans Regular</vt:lpstr>
      <vt:lpstr>Calibri</vt:lpstr>
      <vt:lpstr>Arial</vt:lpstr>
      <vt:lpstr>Averia Libre</vt:lpstr>
      <vt:lpstr>Avenir Medium</vt:lpstr>
      <vt:lpstr>Thaisa template</vt:lpstr>
      <vt:lpstr>Project 3 Predicting the Age of Abalone using  Machine Learning and Neural Networks</vt:lpstr>
      <vt:lpstr>Abalone Description and Project Goal</vt:lpstr>
      <vt:lpstr>Data Source</vt:lpstr>
      <vt:lpstr>Our Methods</vt:lpstr>
      <vt:lpstr>Descriptive Analytics</vt:lpstr>
      <vt:lpstr>Descriptive Analytics</vt:lpstr>
      <vt:lpstr>Descriptive Analytics</vt:lpstr>
      <vt:lpstr>Descriptive Analytics</vt:lpstr>
      <vt:lpstr>Descriptive Analytics</vt:lpstr>
      <vt:lpstr>Linear Regression Models: The Process</vt:lpstr>
      <vt:lpstr>Linear Regression Models: Per-Model Performance Summary</vt:lpstr>
      <vt:lpstr>Linear Regression Models: Combined Performance Summary</vt:lpstr>
      <vt:lpstr>Classification Models</vt:lpstr>
      <vt:lpstr>Classification Models</vt:lpstr>
      <vt:lpstr>Classification Models</vt:lpstr>
      <vt:lpstr>Classification Models: Per-Model Performance Summary</vt:lpstr>
      <vt:lpstr>Classification Models: Combined Performance Summary</vt:lpstr>
      <vt:lpstr>H2O AutoML: What is it?</vt:lpstr>
      <vt:lpstr>H2O AutoML: Preprocessing and Train-Test-Split</vt:lpstr>
      <vt:lpstr>H2O AutoML: Training and the Leaderboard</vt:lpstr>
      <vt:lpstr>H2O AutoML: Web GUI</vt:lpstr>
      <vt:lpstr>H2O AutoML: Modeling Plan and Results</vt:lpstr>
      <vt:lpstr>Neural Network Model Set-Ups</vt:lpstr>
      <vt:lpstr>Neural Network Models Tested</vt:lpstr>
      <vt:lpstr>Neural Network – Issues Encountered</vt:lpstr>
      <vt:lpstr>Summary</vt:lpstr>
      <vt:lpstr>Next Steps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Steven Lee</cp:lastModifiedBy>
  <cp:revision>122</cp:revision>
  <dcterms:modified xsi:type="dcterms:W3CDTF">2020-08-17T23:51:32Z</dcterms:modified>
</cp:coreProperties>
</file>